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94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s/slide102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99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107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95.xml" ContentType="application/vnd.openxmlformats-officedocument.presentationml.slide+xml"/>
  <Override PartName="/ppt/slides/slide103.xml" ContentType="application/vnd.openxmlformats-officedocument.presentationml.slide+xml"/>
  <Override PartName="/ppt/slides/slide10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slides/slide112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s/slide91.xml" ContentType="application/vnd.openxmlformats-officedocument.presentationml.slide+xml"/>
  <Override PartName="/ppt/slides/slide110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9.xml" ContentType="application/vnd.openxmlformats-officedocument.presentationml.slide+xml"/>
  <Override PartName="/ppt/slides/slide98.xml" ContentType="application/vnd.openxmlformats-officedocument.presentationml.slide+xml"/>
  <Override PartName="/ppt/slides/slide108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slides/slide96.xml" ContentType="application/vnd.openxmlformats-officedocument.presentationml.slide+xml"/>
  <Override PartName="/ppt/slides/slide106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s/slide104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s/slide111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  <Override PartName="/ppt/slides/slide109.xml" ContentType="application/vnd.openxmlformats-officedocument.presentationml.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s/slide97.xml" ContentType="application/vnd.openxmlformats-officedocument.presentationml.slide+xml"/>
  <Override PartName="/ppt/slideLayouts/slideLayout9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  <p:sldId id="342" r:id="rId88"/>
    <p:sldId id="343" r:id="rId89"/>
    <p:sldId id="344" r:id="rId90"/>
    <p:sldId id="345" r:id="rId91"/>
    <p:sldId id="346" r:id="rId92"/>
    <p:sldId id="347" r:id="rId93"/>
    <p:sldId id="348" r:id="rId94"/>
    <p:sldId id="349" r:id="rId95"/>
    <p:sldId id="350" r:id="rId96"/>
    <p:sldId id="351" r:id="rId97"/>
    <p:sldId id="352" r:id="rId98"/>
    <p:sldId id="353" r:id="rId99"/>
    <p:sldId id="354" r:id="rId100"/>
    <p:sldId id="355" r:id="rId101"/>
    <p:sldId id="356" r:id="rId102"/>
    <p:sldId id="357" r:id="rId103"/>
    <p:sldId id="358" r:id="rId104"/>
    <p:sldId id="359" r:id="rId105"/>
    <p:sldId id="360" r:id="rId106"/>
    <p:sldId id="361" r:id="rId107"/>
    <p:sldId id="362" r:id="rId108"/>
    <p:sldId id="363" r:id="rId109"/>
    <p:sldId id="364" r:id="rId110"/>
    <p:sldId id="365" r:id="rId111"/>
    <p:sldId id="366" r:id="rId112"/>
    <p:sldId id="367" r:id="rId1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2298" y="-9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theme" Target="theme/theme1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110" Type="http://schemas.openxmlformats.org/officeDocument/2006/relationships/slide" Target="slides/slide109.xml"/><Relationship Id="rId115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970A29-FBD0-472B-B3FE-2ECB5EAC8BAB}" type="datetimeFigureOut">
              <a:rPr lang="ru-RU" smtClean="0"/>
              <a:pPr/>
              <a:t>21.04.2014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562696-3E8F-4100-A8A6-1D0196FDA9B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335D9E-8DE6-4BE5-ABCE-75452B0C9B96}" type="slidenum">
              <a:rPr lang="ru-RU">
                <a:solidFill>
                  <a:prstClr val="black"/>
                </a:solidFill>
              </a:rPr>
              <a:pPr/>
              <a:t>1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8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CD9AC0-997C-4190-B206-BCB78F847003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5E25B2B-72DA-42BB-9B5B-6AC2C98625C9}" type="slidenum">
              <a:rPr lang="ru-RU">
                <a:solidFill>
                  <a:prstClr val="black"/>
                </a:solidFill>
              </a:rPr>
              <a:pPr/>
              <a:t>109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19458" name="Rectangle 7"/>
          <p:cNvSpPr txBox="1">
            <a:spLocks noGrp="1" noChangeArrowheads="1"/>
          </p:cNvSpPr>
          <p:nvPr/>
        </p:nvSpPr>
        <p:spPr bwMode="auto">
          <a:xfrm>
            <a:off x="3884614" y="8685214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BE97EA68-28D2-44DC-82C4-685611859418}" type="slidenum">
              <a:rPr lang="ru-RU" sz="1200">
                <a:solidFill>
                  <a:prstClr val="black"/>
                </a:solidFill>
                <a:latin typeface="Arial" charset="0"/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109</a:t>
            </a:fld>
            <a:endParaRPr lang="ru-RU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1" y="4343401"/>
            <a:ext cx="5029200" cy="41148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EC141AC-F09D-45BD-B9B5-7F5BB41346B7}" type="slidenum">
              <a:rPr lang="ru-RU">
                <a:solidFill>
                  <a:prstClr val="black"/>
                </a:solidFill>
              </a:rPr>
              <a:pPr/>
              <a:t>110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21506" name="Rectangle 7"/>
          <p:cNvSpPr txBox="1">
            <a:spLocks noGrp="1" noChangeArrowheads="1"/>
          </p:cNvSpPr>
          <p:nvPr/>
        </p:nvSpPr>
        <p:spPr bwMode="auto">
          <a:xfrm>
            <a:off x="3884614" y="8685214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E2791773-2094-4607-991E-D3D0430CAD66}" type="slidenum">
              <a:rPr lang="ru-RU" sz="1200">
                <a:solidFill>
                  <a:prstClr val="black"/>
                </a:solidFill>
                <a:latin typeface="Arial" charset="0"/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110</a:t>
            </a:fld>
            <a:endParaRPr lang="ru-RU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1" y="4343401"/>
            <a:ext cx="5029200" cy="41148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vnz_234h cop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0825" cy="685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900113" y="4437063"/>
            <a:ext cx="7772400" cy="1470025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124" name="Line 4"/>
          <p:cNvSpPr>
            <a:spLocks noChangeShapeType="1"/>
          </p:cNvSpPr>
          <p:nvPr/>
        </p:nvSpPr>
        <p:spPr bwMode="auto">
          <a:xfrm>
            <a:off x="471488" y="4418013"/>
            <a:ext cx="0" cy="2459037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7" name="Рисунок 17" descr="Kantar Network.jpg"/>
          <p:cNvPicPr preferRelativeResize="0">
            <a:picLocks noChangeAspect="1"/>
          </p:cNvPicPr>
          <p:nvPr/>
        </p:nvPicPr>
        <p:blipFill>
          <a:blip r:embed="rId3" cstate="print"/>
          <a:srcRect l="4909" t="22751" r="5074" b="10513"/>
          <a:stretch>
            <a:fillRect/>
          </a:stretch>
        </p:blipFill>
        <p:spPr bwMode="auto">
          <a:xfrm>
            <a:off x="1295400" y="6327404"/>
            <a:ext cx="1951038" cy="217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V:\COMPANY\TNS_branding\New Branding 2012\New TNS logos\TNS_logohex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35360" y="5964560"/>
            <a:ext cx="360040" cy="360040"/>
          </a:xfrm>
          <a:prstGeom prst="rect">
            <a:avLst/>
          </a:prstGeom>
          <a:noFill/>
        </p:spPr>
      </p:pic>
    </p:spTree>
  </p:cSld>
  <p:clrMapOvr>
    <a:masterClrMapping/>
  </p:clrMapOvr>
  <p:transition>
    <p:split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9502216-A3E0-4EA4-AC22-9DA33E7963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24663" y="55563"/>
            <a:ext cx="2122487" cy="60801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5563"/>
            <a:ext cx="6215063" cy="6080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9502216-A3E0-4EA4-AC22-9DA33E7963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9502216-A3E0-4EA4-AC22-9DA33E7963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9502216-A3E0-4EA4-AC22-9DA33E7963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335088"/>
            <a:ext cx="4168775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78375" y="1335088"/>
            <a:ext cx="4168775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9502216-A3E0-4EA4-AC22-9DA33E7963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9502216-A3E0-4EA4-AC22-9DA33E7963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5563"/>
            <a:ext cx="8534400" cy="107791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9502216-A3E0-4EA4-AC22-9DA33E7963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9502216-A3E0-4EA4-AC22-9DA33E7963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9502216-A3E0-4EA4-AC22-9DA33E7963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9502216-A3E0-4EA4-AC22-9DA33E7963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2ываыcop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0825" cy="685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5563"/>
            <a:ext cx="6719888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35088"/>
            <a:ext cx="84899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50825" y="64389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9502216-A3E0-4EA4-AC22-9DA33E79633A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4" descr="V:\COMPANY\TNS_branding\New Branding 2012\New TNS logos\TNS_logohex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474074" y="6379328"/>
            <a:ext cx="432048" cy="432048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pull dir="r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11200" indent="-366713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>
          <a:solidFill>
            <a:schemeClr val="tx1"/>
          </a:solidFill>
          <a:latin typeface="+mn-lt"/>
        </a:defRPr>
      </a:lvl2pPr>
      <a:lvl3pPr marL="1069975" indent="-357188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>
          <a:solidFill>
            <a:schemeClr val="tx1"/>
          </a:solidFill>
          <a:latin typeface="+mn-lt"/>
        </a:defRPr>
      </a:lvl3pPr>
      <a:lvl4pPr marL="1430338" indent="-358775" algn="l" rtl="0" eaLnBrk="1" fontAlgn="base" hangingPunct="1">
        <a:spcBef>
          <a:spcPct val="20000"/>
        </a:spcBef>
        <a:spcAft>
          <a:spcPct val="0"/>
        </a:spcAft>
        <a:defRPr sz="1600">
          <a:solidFill>
            <a:schemeClr val="tx1"/>
          </a:solidFill>
          <a:latin typeface="+mn-lt"/>
        </a:defRPr>
      </a:lvl4pPr>
      <a:lvl5pPr marL="1789113" indent="-357188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1600">
          <a:solidFill>
            <a:schemeClr val="tx1"/>
          </a:solidFill>
          <a:latin typeface="+mn-lt"/>
        </a:defRPr>
      </a:lvl5pPr>
      <a:lvl6pPr marL="2246313" indent="-357188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1600">
          <a:solidFill>
            <a:schemeClr val="tx1"/>
          </a:solidFill>
          <a:latin typeface="+mn-lt"/>
        </a:defRPr>
      </a:lvl6pPr>
      <a:lvl7pPr marL="2703513" indent="-357188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1600">
          <a:solidFill>
            <a:schemeClr val="tx1"/>
          </a:solidFill>
          <a:latin typeface="+mn-lt"/>
        </a:defRPr>
      </a:lvl7pPr>
      <a:lvl8pPr marL="3160713" indent="-357188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1600">
          <a:solidFill>
            <a:schemeClr val="tx1"/>
          </a:solidFill>
          <a:latin typeface="+mn-lt"/>
        </a:defRPr>
      </a:lvl8pPr>
      <a:lvl9pPr marL="3617913" indent="-357188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16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ns-global.ru/" TargetMode="Externa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slide" Target="slide14.xml"/><Relationship Id="rId18" Type="http://schemas.openxmlformats.org/officeDocument/2006/relationships/slide" Target="slide19.xml"/><Relationship Id="rId26" Type="http://schemas.openxmlformats.org/officeDocument/2006/relationships/slide" Target="slide27.xml"/><Relationship Id="rId39" Type="http://schemas.openxmlformats.org/officeDocument/2006/relationships/slide" Target="slide47.xml"/><Relationship Id="rId21" Type="http://schemas.openxmlformats.org/officeDocument/2006/relationships/slide" Target="slide22.xml"/><Relationship Id="rId34" Type="http://schemas.openxmlformats.org/officeDocument/2006/relationships/slide" Target="slide42.xml"/><Relationship Id="rId42" Type="http://schemas.openxmlformats.org/officeDocument/2006/relationships/slide" Target="slide53.xml"/><Relationship Id="rId47" Type="http://schemas.openxmlformats.org/officeDocument/2006/relationships/slide" Target="slide59.xml"/><Relationship Id="rId50" Type="http://schemas.openxmlformats.org/officeDocument/2006/relationships/slide" Target="slide62.xml"/><Relationship Id="rId55" Type="http://schemas.openxmlformats.org/officeDocument/2006/relationships/slide" Target="slide70.xml"/><Relationship Id="rId63" Type="http://schemas.openxmlformats.org/officeDocument/2006/relationships/slide" Target="slide84.xml"/><Relationship Id="rId68" Type="http://schemas.openxmlformats.org/officeDocument/2006/relationships/slide" Target="slide93.xml"/><Relationship Id="rId7" Type="http://schemas.openxmlformats.org/officeDocument/2006/relationships/slide" Target="slide6.xml"/><Relationship Id="rId71" Type="http://schemas.openxmlformats.org/officeDocument/2006/relationships/slide" Target="slide105.xml"/><Relationship Id="rId2" Type="http://schemas.openxmlformats.org/officeDocument/2006/relationships/notesSlide" Target="../notesSlides/notesSlide2.xml"/><Relationship Id="rId16" Type="http://schemas.openxmlformats.org/officeDocument/2006/relationships/slide" Target="slide17.xml"/><Relationship Id="rId29" Type="http://schemas.openxmlformats.org/officeDocument/2006/relationships/slide" Target="slide37.xml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11" Type="http://schemas.openxmlformats.org/officeDocument/2006/relationships/slide" Target="slide12.xml"/><Relationship Id="rId24" Type="http://schemas.openxmlformats.org/officeDocument/2006/relationships/slide" Target="slide25.xml"/><Relationship Id="rId32" Type="http://schemas.openxmlformats.org/officeDocument/2006/relationships/slide" Target="slide40.xml"/><Relationship Id="rId37" Type="http://schemas.openxmlformats.org/officeDocument/2006/relationships/slide" Target="slide45.xml"/><Relationship Id="rId40" Type="http://schemas.openxmlformats.org/officeDocument/2006/relationships/slide" Target="slide48.xml"/><Relationship Id="rId45" Type="http://schemas.openxmlformats.org/officeDocument/2006/relationships/slide" Target="slide56.xml"/><Relationship Id="rId53" Type="http://schemas.openxmlformats.org/officeDocument/2006/relationships/slide" Target="slide68.xml"/><Relationship Id="rId58" Type="http://schemas.openxmlformats.org/officeDocument/2006/relationships/slide" Target="slide74.xml"/><Relationship Id="rId66" Type="http://schemas.openxmlformats.org/officeDocument/2006/relationships/slide" Target="slide90.xml"/><Relationship Id="rId5" Type="http://schemas.openxmlformats.org/officeDocument/2006/relationships/slide" Target="slide4.xml"/><Relationship Id="rId15" Type="http://schemas.openxmlformats.org/officeDocument/2006/relationships/slide" Target="slide16.xml"/><Relationship Id="rId23" Type="http://schemas.openxmlformats.org/officeDocument/2006/relationships/slide" Target="slide24.xml"/><Relationship Id="rId28" Type="http://schemas.openxmlformats.org/officeDocument/2006/relationships/slide" Target="slide29.xml"/><Relationship Id="rId36" Type="http://schemas.openxmlformats.org/officeDocument/2006/relationships/slide" Target="slide44.xml"/><Relationship Id="rId49" Type="http://schemas.openxmlformats.org/officeDocument/2006/relationships/slide" Target="slide61.xml"/><Relationship Id="rId57" Type="http://schemas.openxmlformats.org/officeDocument/2006/relationships/slide" Target="slide72.xml"/><Relationship Id="rId61" Type="http://schemas.openxmlformats.org/officeDocument/2006/relationships/slide" Target="slide77.xml"/><Relationship Id="rId10" Type="http://schemas.openxmlformats.org/officeDocument/2006/relationships/slide" Target="slide11.xml"/><Relationship Id="rId19" Type="http://schemas.openxmlformats.org/officeDocument/2006/relationships/slide" Target="slide20.xml"/><Relationship Id="rId31" Type="http://schemas.openxmlformats.org/officeDocument/2006/relationships/slide" Target="slide39.xml"/><Relationship Id="rId44" Type="http://schemas.openxmlformats.org/officeDocument/2006/relationships/slide" Target="slide55.xml"/><Relationship Id="rId52" Type="http://schemas.openxmlformats.org/officeDocument/2006/relationships/slide" Target="slide66.xml"/><Relationship Id="rId60" Type="http://schemas.openxmlformats.org/officeDocument/2006/relationships/slide" Target="slide76.xml"/><Relationship Id="rId65" Type="http://schemas.openxmlformats.org/officeDocument/2006/relationships/slide" Target="slide87.xml"/><Relationship Id="rId4" Type="http://schemas.openxmlformats.org/officeDocument/2006/relationships/slide" Target="slide107.xml"/><Relationship Id="rId9" Type="http://schemas.openxmlformats.org/officeDocument/2006/relationships/slide" Target="slide10.xml"/><Relationship Id="rId14" Type="http://schemas.openxmlformats.org/officeDocument/2006/relationships/slide" Target="slide15.xml"/><Relationship Id="rId22" Type="http://schemas.openxmlformats.org/officeDocument/2006/relationships/slide" Target="slide23.xml"/><Relationship Id="rId27" Type="http://schemas.openxmlformats.org/officeDocument/2006/relationships/slide" Target="slide28.xml"/><Relationship Id="rId30" Type="http://schemas.openxmlformats.org/officeDocument/2006/relationships/slide" Target="slide38.xml"/><Relationship Id="rId35" Type="http://schemas.openxmlformats.org/officeDocument/2006/relationships/slide" Target="slide43.xml"/><Relationship Id="rId43" Type="http://schemas.openxmlformats.org/officeDocument/2006/relationships/slide" Target="slide54.xml"/><Relationship Id="rId48" Type="http://schemas.openxmlformats.org/officeDocument/2006/relationships/slide" Target="slide60.xml"/><Relationship Id="rId56" Type="http://schemas.openxmlformats.org/officeDocument/2006/relationships/slide" Target="slide71.xml"/><Relationship Id="rId64" Type="http://schemas.openxmlformats.org/officeDocument/2006/relationships/slide" Target="slide85.xml"/><Relationship Id="rId69" Type="http://schemas.openxmlformats.org/officeDocument/2006/relationships/slide" Target="slide94.xml"/><Relationship Id="rId8" Type="http://schemas.openxmlformats.org/officeDocument/2006/relationships/slide" Target="slide7.xml"/><Relationship Id="rId51" Type="http://schemas.openxmlformats.org/officeDocument/2006/relationships/slide" Target="slide63.xml"/><Relationship Id="rId72" Type="http://schemas.openxmlformats.org/officeDocument/2006/relationships/slide" Target="slide106.xml"/><Relationship Id="rId3" Type="http://schemas.openxmlformats.org/officeDocument/2006/relationships/image" Target="../media/image3.png"/><Relationship Id="rId12" Type="http://schemas.openxmlformats.org/officeDocument/2006/relationships/slide" Target="slide13.xml"/><Relationship Id="rId17" Type="http://schemas.openxmlformats.org/officeDocument/2006/relationships/slide" Target="slide18.xml"/><Relationship Id="rId25" Type="http://schemas.openxmlformats.org/officeDocument/2006/relationships/slide" Target="slide26.xml"/><Relationship Id="rId33" Type="http://schemas.openxmlformats.org/officeDocument/2006/relationships/slide" Target="slide41.xml"/><Relationship Id="rId38" Type="http://schemas.openxmlformats.org/officeDocument/2006/relationships/slide" Target="slide46.xml"/><Relationship Id="rId46" Type="http://schemas.openxmlformats.org/officeDocument/2006/relationships/slide" Target="slide57.xml"/><Relationship Id="rId59" Type="http://schemas.openxmlformats.org/officeDocument/2006/relationships/slide" Target="slide75.xml"/><Relationship Id="rId67" Type="http://schemas.openxmlformats.org/officeDocument/2006/relationships/slide" Target="slide91.xml"/><Relationship Id="rId20" Type="http://schemas.openxmlformats.org/officeDocument/2006/relationships/slide" Target="slide21.xml"/><Relationship Id="rId41" Type="http://schemas.openxmlformats.org/officeDocument/2006/relationships/slide" Target="slide52.xml"/><Relationship Id="rId54" Type="http://schemas.openxmlformats.org/officeDocument/2006/relationships/slide" Target="slide69.xml"/><Relationship Id="rId62" Type="http://schemas.openxmlformats.org/officeDocument/2006/relationships/slide" Target="slide78.xml"/><Relationship Id="rId70" Type="http://schemas.openxmlformats.org/officeDocument/2006/relationships/slide" Target="slide10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56CA8F-B2D4-4D65-AEA8-F04D2649518D}" type="slidenum">
              <a:rPr lang="ru-RU">
                <a:solidFill>
                  <a:srgbClr val="E02A8F"/>
                </a:solidFill>
              </a:rPr>
              <a:pPr/>
              <a:t>1</a:t>
            </a:fld>
            <a:endParaRPr lang="ru-RU">
              <a:solidFill>
                <a:srgbClr val="E02A8F"/>
              </a:solidFill>
            </a:endParaRPr>
          </a:p>
        </p:txBody>
      </p:sp>
      <p:pic>
        <p:nvPicPr>
          <p:cNvPr id="688130" name="Picture 2" descr="w1th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75" y="0"/>
            <a:ext cx="9140825" cy="685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8131" name="Rectangle 3"/>
          <p:cNvSpPr>
            <a:spLocks noGrp="1" noChangeArrowheads="1"/>
          </p:cNvSpPr>
          <p:nvPr>
            <p:ph type="ctrTitle" idx="4294967295"/>
          </p:nvPr>
        </p:nvSpPr>
        <p:spPr>
          <a:xfrm>
            <a:off x="900113" y="5013325"/>
            <a:ext cx="6226175" cy="1008063"/>
          </a:xfrm>
        </p:spPr>
        <p:txBody>
          <a:bodyPr anchor="t"/>
          <a:lstStyle/>
          <a:p>
            <a:pPr>
              <a:spcBef>
                <a:spcPct val="20000"/>
              </a:spcBef>
            </a:pPr>
            <a:r>
              <a:rPr lang="en-US" dirty="0">
                <a:solidFill>
                  <a:schemeClr val="tx1"/>
                </a:solidFill>
              </a:rPr>
              <a:t>TNS Web Index</a:t>
            </a:r>
            <a:r>
              <a:rPr lang="ru-RU" dirty="0">
                <a:solidFill>
                  <a:schemeClr val="tx1"/>
                </a:solidFill>
              </a:rPr>
              <a:t>: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Аудитория </a:t>
            </a:r>
            <a:r>
              <a:rPr lang="ru-RU" dirty="0" err="1">
                <a:solidFill>
                  <a:schemeClr val="tx1"/>
                </a:solidFill>
              </a:rPr>
              <a:t>и</a:t>
            </a:r>
            <a:r>
              <a:rPr lang="ru-RU" dirty="0" err="1" smtClean="0">
                <a:solidFill>
                  <a:schemeClr val="tx1"/>
                </a:solidFill>
              </a:rPr>
              <a:t>нтернет-проектов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88134" name="Title_1"/>
          <p:cNvSpPr>
            <a:spLocks noChangeArrowheads="1"/>
          </p:cNvSpPr>
          <p:nvPr/>
        </p:nvSpPr>
        <p:spPr bwMode="auto">
          <a:xfrm>
            <a:off x="900113" y="6103938"/>
            <a:ext cx="6226175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mtClean="0">
                <a:solidFill>
                  <a:srgbClr val="E02A8F"/>
                </a:solidFill>
              </a:rPr>
              <a:t>Результаты исследования: Март 2014 </a:t>
            </a:r>
          </a:p>
          <a:p>
            <a:r>
              <a:rPr lang="ru-RU" smtClean="0">
                <a:solidFill>
                  <a:srgbClr val="E02A8F"/>
                </a:solidFill>
              </a:rPr>
              <a:t>Санкт-Петербург</a:t>
            </a:r>
            <a:endParaRPr lang="ru-RU" dirty="0" smtClean="0">
              <a:solidFill>
                <a:srgbClr val="E02A8F"/>
              </a:solidFill>
            </a:endParaRPr>
          </a:p>
        </p:txBody>
      </p:sp>
      <p:pic>
        <p:nvPicPr>
          <p:cNvPr id="9" name="Picture 2" descr="W:\COMPANY\TNS_branding\Логотипы\NEW Precision Growth logos\TNS_logohex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956376" y="5300663"/>
            <a:ext cx="792088" cy="792088"/>
          </a:xfrm>
          <a:prstGeom prst="rect">
            <a:avLst/>
          </a:prstGeom>
          <a:noFill/>
        </p:spPr>
      </p:pic>
      <p:pic>
        <p:nvPicPr>
          <p:cNvPr id="10" name="Рисунок 17" descr="Kantar Network.jpg"/>
          <p:cNvPicPr preferRelativeResize="0">
            <a:picLocks noChangeAspect="1"/>
          </p:cNvPicPr>
          <p:nvPr/>
        </p:nvPicPr>
        <p:blipFill>
          <a:blip r:embed="rId5" cstate="email"/>
          <a:srcRect l="4909" t="22751" r="5074" b="10513"/>
          <a:stretch>
            <a:fillRect/>
          </a:stretch>
        </p:blipFill>
        <p:spPr bwMode="auto">
          <a:xfrm>
            <a:off x="6660232" y="6381750"/>
            <a:ext cx="2087562" cy="23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Baby.ru</a:t>
            </a:r>
            <a:br>
              <a:rPr lang="ru-RU" smtClean="0"/>
            </a:br>
            <a:r>
              <a:rPr lang="ru-RU" smtClean="0"/>
              <a:t>Март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Baby.ru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276.5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Mediatoday</a:t>
            </a:r>
            <a:br>
              <a:rPr lang="ru-RU" smtClean="0"/>
            </a:br>
            <a:r>
              <a:rPr lang="ru-RU" smtClean="0"/>
              <a:t>Март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2" cy="4680003"/>
        </p:xfrm>
        <a:graphic>
          <a:graphicData uri="http://schemas.openxmlformats.org/drawingml/2006/table">
            <a:tbl>
              <a:tblPr/>
              <a:tblGrid>
                <a:gridCol w="1347647"/>
                <a:gridCol w="1374697"/>
                <a:gridCol w="1238033"/>
                <a:gridCol w="1206679"/>
                <a:gridCol w="1311588"/>
                <a:gridCol w="1206679"/>
                <a:gridCol w="1206679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Mediatoday
(4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сети)*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VideoClick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VideoInteractive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Otclick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Videoroll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1 158.6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725.4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685.8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394.5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281.9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30.9%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19.3%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18.3%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79.0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116.0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565.2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319.6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279.0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88.3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39.6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100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Mediatoday </a:t>
            </a:r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входят рекламные сети: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VideoClick, Videoroll, VideoInteractive, Otclick.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VideoClick</a:t>
            </a:r>
            <a:br>
              <a:rPr lang="ru-RU" smtClean="0"/>
            </a:br>
            <a:r>
              <a:rPr lang="ru-RU" smtClean="0"/>
              <a:t>Март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7666543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VideoClick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СМИ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Авто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Женские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725.4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453.7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291.9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204.8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19.3%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116.0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99.5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98.2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50.5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319.6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57.2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60.7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40.0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101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VideoClick,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VideoInteractive</a:t>
            </a:r>
            <a:br>
              <a:rPr lang="ru-RU" smtClean="0"/>
            </a:br>
            <a:r>
              <a:rPr lang="ru-RU" smtClean="0"/>
              <a:t>Март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547627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VideoInteractive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СМИ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Женские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685.8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532.0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184.9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18.3%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14.2%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279.0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206.8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102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VideoInteractive,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Otclick</a:t>
            </a:r>
            <a:br>
              <a:rPr lang="ru-RU" smtClean="0"/>
            </a:br>
            <a:r>
              <a:rPr lang="ru-RU" smtClean="0"/>
              <a:t>Март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7773085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Otclick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Hi-Tech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Туризм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Бизнес/Финансы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394.5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188.7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169.5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126.6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48.8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40.4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103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Otclick,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Videoroll</a:t>
            </a:r>
            <a:br>
              <a:rPr lang="ru-RU" smtClean="0"/>
            </a:br>
            <a:r>
              <a:rPr lang="ru-RU" smtClean="0"/>
              <a:t>Март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Videoroll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Кино, ТВ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281.9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165.8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88.3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104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Videoroll,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Soloway</a:t>
            </a:r>
            <a:br>
              <a:rPr lang="ru-RU" smtClean="0"/>
            </a:br>
            <a:r>
              <a:rPr lang="ru-RU" smtClean="0"/>
              <a:t>Март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Soloway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2 272.3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60.6%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1 795.4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47.9%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894.8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105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Vitpc</a:t>
            </a:r>
            <a:br>
              <a:rPr lang="ru-RU" smtClean="0"/>
            </a:br>
            <a:r>
              <a:rPr lang="ru-RU" smtClean="0"/>
              <a:t>Март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472927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57300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Vitpc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Развлечение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Новости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671.4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536.7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167.9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17.9%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14.3%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59.8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106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Vitpc,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3" y="4437063"/>
            <a:ext cx="7772400" cy="1470025"/>
          </a:xfrm>
        </p:spPr>
        <p:txBody>
          <a:bodyPr anchor="t"/>
          <a:lstStyle/>
          <a:p>
            <a:r>
              <a:rPr lang="ru-RU" dirty="0"/>
              <a:t>Описание исследования</a:t>
            </a:r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>
          <a:xfrm>
            <a:off x="914400" y="5389562"/>
            <a:ext cx="6400800" cy="55403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ru-RU" dirty="0" smtClean="0">
                <a:solidFill>
                  <a:schemeClr val="tx2"/>
                </a:solidFill>
                <a:latin typeface="+mn-lt"/>
              </a:rPr>
              <a:t>Приложение</a:t>
            </a:r>
            <a:endParaRPr lang="ru-RU" dirty="0">
              <a:solidFill>
                <a:schemeClr val="tx2"/>
              </a:solidFill>
              <a:latin typeface="+mn-lt"/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TNS Web Index</a:t>
            </a:r>
            <a:r>
              <a:rPr lang="ru-RU"/>
              <a:t>: </a:t>
            </a:r>
            <a:br>
              <a:rPr lang="ru-RU"/>
            </a:br>
            <a:r>
              <a:rPr lang="ru-RU"/>
              <a:t>Общая структура проекта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268760"/>
            <a:ext cx="8489950" cy="4800600"/>
          </a:xfrm>
        </p:spPr>
        <p:txBody>
          <a:bodyPr/>
          <a:lstStyle/>
          <a:p>
            <a:r>
              <a:rPr lang="en-US" sz="1600" dirty="0"/>
              <a:t>On-line</a:t>
            </a:r>
            <a:r>
              <a:rPr lang="ru-RU" sz="1600" dirty="0"/>
              <a:t> панель</a:t>
            </a:r>
            <a:endParaRPr lang="en-US" sz="1600" dirty="0"/>
          </a:p>
          <a:p>
            <a:pPr lvl="1"/>
            <a:r>
              <a:rPr lang="ru-RU" sz="1600" dirty="0"/>
              <a:t>Измерение объема и социально-демографической структуры аудитории </a:t>
            </a:r>
            <a:r>
              <a:rPr lang="ru-RU" sz="1600" u="sng" dirty="0"/>
              <a:t>сайтов и их </a:t>
            </a:r>
            <a:r>
              <a:rPr lang="ru-RU" sz="1600" u="sng" dirty="0" smtClean="0"/>
              <a:t>разделов, а также рекламных сетей</a:t>
            </a:r>
            <a:endParaRPr lang="ru-RU" sz="1600" u="sng" dirty="0"/>
          </a:p>
          <a:p>
            <a:endParaRPr lang="ru-RU" sz="1600" dirty="0"/>
          </a:p>
          <a:p>
            <a:r>
              <a:rPr lang="ru-RU" sz="1600" dirty="0"/>
              <a:t>Установочное исследование</a:t>
            </a:r>
            <a:endParaRPr lang="en-US" sz="1600" dirty="0"/>
          </a:p>
          <a:p>
            <a:pPr lvl="1"/>
            <a:r>
              <a:rPr lang="ru-RU" sz="1600" dirty="0"/>
              <a:t>Измерение объема и структуры аудитории Интернета </a:t>
            </a:r>
            <a:r>
              <a:rPr lang="ru-RU" sz="1600" u="sng" dirty="0"/>
              <a:t>в целом</a:t>
            </a:r>
          </a:p>
          <a:p>
            <a:pPr lvl="2"/>
            <a:r>
              <a:rPr lang="ru-RU" sz="1600" dirty="0"/>
              <a:t>…для получения информации о генеральной совокупности и структуре </a:t>
            </a:r>
            <a:r>
              <a:rPr lang="en-US" sz="1600" dirty="0"/>
              <a:t>on-line </a:t>
            </a:r>
            <a:r>
              <a:rPr lang="en-US" sz="1600" dirty="0" smtClean="0"/>
              <a:t>site-centric </a:t>
            </a:r>
            <a:r>
              <a:rPr lang="ru-RU" sz="1600" dirty="0" smtClean="0"/>
              <a:t>панели</a:t>
            </a:r>
            <a:endParaRPr lang="en-US" sz="1600" dirty="0"/>
          </a:p>
          <a:p>
            <a:endParaRPr lang="ru-RU" sz="1600" dirty="0"/>
          </a:p>
          <a:p>
            <a:r>
              <a:rPr lang="ru-RU" sz="1600" dirty="0" smtClean="0"/>
              <a:t>Счетчик</a:t>
            </a:r>
          </a:p>
          <a:p>
            <a:pPr lvl="1"/>
            <a:r>
              <a:rPr lang="ru-RU" sz="1600" u="sng" dirty="0" smtClean="0"/>
              <a:t>Техническое</a:t>
            </a:r>
            <a:r>
              <a:rPr lang="ru-RU" sz="1600" dirty="0" smtClean="0"/>
              <a:t> обеспечение </a:t>
            </a:r>
            <a:r>
              <a:rPr lang="en-US" sz="1600" dirty="0" smtClean="0"/>
              <a:t>site-centric </a:t>
            </a:r>
            <a:r>
              <a:rPr lang="ru-RU" sz="1600" dirty="0" smtClean="0"/>
              <a:t>панели</a:t>
            </a:r>
            <a:endParaRPr lang="en-US" sz="1600" dirty="0" smtClean="0"/>
          </a:p>
          <a:p>
            <a:pPr lvl="1"/>
            <a:r>
              <a:rPr lang="ru-RU" sz="1600" dirty="0" smtClean="0"/>
              <a:t>Сбор данных о посещаемости сайта для </a:t>
            </a:r>
            <a:r>
              <a:rPr lang="ru-RU" sz="1600" u="sng" dirty="0" smtClean="0"/>
              <a:t>контроля</a:t>
            </a:r>
            <a:r>
              <a:rPr lang="ru-RU" sz="1600" dirty="0" smtClean="0"/>
              <a:t> данных панельного измерения</a:t>
            </a:r>
            <a:endParaRPr lang="en-US" sz="1600" dirty="0" smtClean="0"/>
          </a:p>
          <a:p>
            <a:pPr lvl="1"/>
            <a:endParaRPr lang="ru-RU" sz="1600" dirty="0" smtClean="0"/>
          </a:p>
          <a:p>
            <a:pPr marL="366713" lvl="1"/>
            <a:r>
              <a:rPr lang="en-US" sz="1600" dirty="0" smtClean="0">
                <a:ea typeface="+mn-ea"/>
                <a:cs typeface="+mn-cs"/>
              </a:rPr>
              <a:t>Research Bar</a:t>
            </a:r>
          </a:p>
          <a:p>
            <a:pPr marL="725488" lvl="2"/>
            <a:r>
              <a:rPr lang="ru-RU" sz="1600" dirty="0" smtClean="0"/>
              <a:t>Программное обеспечение на компьютерах </a:t>
            </a:r>
            <a:r>
              <a:rPr lang="en-US" sz="1600" dirty="0" smtClean="0"/>
              <a:t>user-centric </a:t>
            </a:r>
            <a:r>
              <a:rPr lang="ru-RU" sz="1600" dirty="0" smtClean="0"/>
              <a:t>панели</a:t>
            </a:r>
            <a:endParaRPr lang="en-US" sz="1600" dirty="0" smtClean="0"/>
          </a:p>
          <a:p>
            <a:pPr marL="725488" lvl="2"/>
            <a:r>
              <a:rPr lang="ru-RU" sz="1600" dirty="0" smtClean="0">
                <a:solidFill>
                  <a:srgbClr val="292929"/>
                </a:solidFill>
              </a:rPr>
              <a:t>Сбор данных об </a:t>
            </a:r>
            <a:r>
              <a:rPr lang="ru-RU" sz="1600" dirty="0" err="1" smtClean="0">
                <a:solidFill>
                  <a:srgbClr val="292929"/>
                </a:solidFill>
              </a:rPr>
              <a:t>онлайн-активности</a:t>
            </a:r>
            <a:r>
              <a:rPr lang="ru-RU" sz="1600" dirty="0" smtClean="0">
                <a:solidFill>
                  <a:srgbClr val="292929"/>
                </a:solidFill>
              </a:rPr>
              <a:t> </a:t>
            </a:r>
            <a:r>
              <a:rPr lang="ru-RU" sz="1600" dirty="0" err="1" smtClean="0">
                <a:solidFill>
                  <a:srgbClr val="292929"/>
                </a:solidFill>
              </a:rPr>
              <a:t>панелистов</a:t>
            </a:r>
            <a:r>
              <a:rPr lang="ru-RU" sz="1600" dirty="0" smtClean="0">
                <a:solidFill>
                  <a:srgbClr val="292929"/>
                </a:solidFill>
              </a:rPr>
              <a:t> (</a:t>
            </a:r>
            <a:r>
              <a:rPr lang="en-US" sz="1600" dirty="0" smtClean="0">
                <a:solidFill>
                  <a:srgbClr val="292929"/>
                </a:solidFill>
              </a:rPr>
              <a:t>“</a:t>
            </a:r>
            <a:r>
              <a:rPr lang="en-US" sz="1600" dirty="0" err="1" smtClean="0">
                <a:solidFill>
                  <a:srgbClr val="292929"/>
                </a:solidFill>
              </a:rPr>
              <a:t>clickstream</a:t>
            </a:r>
            <a:r>
              <a:rPr lang="en-US" sz="1600" dirty="0" smtClean="0">
                <a:solidFill>
                  <a:srgbClr val="292929"/>
                </a:solidFill>
              </a:rPr>
              <a:t>”)</a:t>
            </a:r>
            <a:endParaRPr lang="ru-RU" sz="1600" dirty="0" smtClean="0">
              <a:solidFill>
                <a:srgbClr val="292929"/>
              </a:solidFill>
            </a:endParaRPr>
          </a:p>
          <a:p>
            <a:pPr marL="366713" lvl="1"/>
            <a:endParaRPr lang="ru-RU" sz="2000" dirty="0" smtClean="0"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AB8EB5-0237-4812-B585-89C5069EF62D}" type="slidenum">
              <a:rPr lang="ru-RU" smtClean="0">
                <a:solidFill>
                  <a:srgbClr val="E02A8F"/>
                </a:solidFill>
              </a:rPr>
              <a:pPr/>
              <a:t>108</a:t>
            </a:fld>
            <a:endParaRPr lang="ru-RU" dirty="0">
              <a:solidFill>
                <a:srgbClr val="E02A8F"/>
              </a:solidFill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79425" y="152400"/>
            <a:ext cx="8435975" cy="1017588"/>
          </a:xfrm>
        </p:spPr>
        <p:txBody>
          <a:bodyPr/>
          <a:lstStyle/>
          <a:p>
            <a:pPr lvl="0"/>
            <a:r>
              <a:rPr lang="en-US" dirty="0"/>
              <a:t>On-line </a:t>
            </a:r>
            <a:r>
              <a:rPr lang="ru-RU" dirty="0"/>
              <a:t>панель: </a:t>
            </a:r>
            <a:br>
              <a:rPr lang="ru-RU" dirty="0"/>
            </a:br>
            <a:r>
              <a:rPr lang="ru-RU" dirty="0"/>
              <a:t>Основные </a:t>
            </a:r>
            <a:r>
              <a:rPr lang="ru-RU" dirty="0" smtClean="0"/>
              <a:t>параметры</a:t>
            </a:r>
            <a:r>
              <a:rPr lang="en-US" dirty="0" smtClean="0"/>
              <a:t>. </a:t>
            </a:r>
            <a:r>
              <a:rPr lang="ru-RU" dirty="0" smtClean="0">
                <a:latin typeface="Arial" pitchFamily="34" charset="0"/>
              </a:rPr>
              <a:t>Санкт-Петербург </a:t>
            </a:r>
            <a:endParaRPr lang="ru-RU" dirty="0"/>
          </a:p>
        </p:txBody>
      </p:sp>
      <p:graphicFrame>
        <p:nvGraphicFramePr>
          <p:cNvPr id="18435" name="Table_1"/>
          <p:cNvGraphicFramePr>
            <a:graphicFrameLocks noGrp="1"/>
          </p:cNvGraphicFramePr>
          <p:nvPr>
            <p:ph sz="half" idx="4294967295"/>
          </p:nvPr>
        </p:nvGraphicFramePr>
        <p:xfrm>
          <a:off x="467420" y="1556792"/>
          <a:ext cx="6106418" cy="1728192"/>
        </p:xfrm>
        <a:graphic>
          <a:graphicData uri="http://schemas.openxmlformats.org/drawingml/2006/table">
            <a:tbl>
              <a:tblPr/>
              <a:tblGrid>
                <a:gridCol w="3024460"/>
                <a:gridCol w="3081958"/>
              </a:tblGrid>
              <a:tr h="6111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</a:rPr>
                        <a:t>12-64 лет, пользуются Интернетом дома и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</a:rPr>
                        <a:t>/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</a:rPr>
                        <a:t>или на работе</a:t>
                      </a:r>
                    </a:p>
                  </a:txBody>
                  <a:tcPr marL="18000" marR="18000" marT="46800" marB="46800"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4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Генеральная совокупность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4" charset="0"/>
                        </a:rPr>
                        <a:t>2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4" charset="0"/>
                        </a:rPr>
                        <a:t>913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4" charset="0"/>
                        </a:rPr>
                        <a:t>тыс.чел.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4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On-line панель в Марте 2014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4" charset="0"/>
                        </a:rPr>
                        <a:t>1 465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4" charset="0"/>
                        </a:rPr>
                        <a:t>человек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Номер слайда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AB8EB5-0237-4812-B585-89C5069EF62D}" type="slidenum">
              <a:rPr lang="ru-RU" smtClean="0">
                <a:solidFill>
                  <a:srgbClr val="E02A8F"/>
                </a:solidFill>
              </a:rPr>
              <a:pPr/>
              <a:t>109</a:t>
            </a:fld>
            <a:endParaRPr lang="ru-RU" dirty="0">
              <a:solidFill>
                <a:srgbClr val="E02A8F"/>
              </a:solidFill>
            </a:endParaRPr>
          </a:p>
        </p:txBody>
      </p:sp>
      <p:sp>
        <p:nvSpPr>
          <p:cNvPr id="7" name="Rectangle 27"/>
          <p:cNvSpPr txBox="1">
            <a:spLocks noChangeArrowheads="1"/>
          </p:cNvSpPr>
          <p:nvPr/>
        </p:nvSpPr>
        <p:spPr bwMode="auto">
          <a:xfrm>
            <a:off x="468313" y="3573016"/>
            <a:ext cx="8489950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Контролируемые параметры панели:</a:t>
            </a:r>
          </a:p>
          <a:p>
            <a:pPr marL="711200" marR="0" lvl="1" indent="-36671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Пол</a:t>
            </a:r>
          </a:p>
          <a:p>
            <a:pPr marL="711200" marR="0" lvl="1" indent="-36671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Возраст</a:t>
            </a:r>
          </a:p>
          <a:p>
            <a:pPr marL="711200" marR="0" lvl="1" indent="-36671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Количество человек в семье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711200" marR="0" lvl="1" indent="-36671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Место использования Интернета (дом / работа / дом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&amp;</a:t>
            </a:r>
            <a:r>
              <a:rPr kumimoji="0" 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работа)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711200" marR="0" lvl="1" indent="-36671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Использование смартфонов или планшетов для выхода в Интернет </a:t>
            </a:r>
          </a:p>
          <a:p>
            <a:pPr marL="711200" marR="0" lvl="1" indent="-36671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Babyblog.ru</a:t>
            </a:r>
            <a:br>
              <a:rPr lang="ru-RU" smtClean="0"/>
            </a:br>
            <a:r>
              <a:rPr lang="ru-RU" smtClean="0"/>
              <a:t>Март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220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573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Babyblog.ru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258.7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88.9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1281112"/>
            <a:ext cx="8489950" cy="4967288"/>
          </a:xfrm>
          <a:ln/>
        </p:spPr>
        <p:txBody>
          <a:bodyPr/>
          <a:lstStyle/>
          <a:p>
            <a:pPr>
              <a:lnSpc>
                <a:spcPct val="95000"/>
              </a:lnSpc>
            </a:pPr>
            <a:endParaRPr lang="ru-RU" sz="1500" dirty="0" smtClean="0">
              <a:solidFill>
                <a:schemeClr val="accent1"/>
              </a:solidFill>
            </a:endParaRPr>
          </a:p>
          <a:p>
            <a:pPr>
              <a:lnSpc>
                <a:spcPct val="95000"/>
              </a:lnSpc>
            </a:pPr>
            <a:endParaRPr lang="en-US" sz="1500" dirty="0" smtClean="0">
              <a:solidFill>
                <a:schemeClr val="accent1"/>
              </a:solidFill>
            </a:endParaRPr>
          </a:p>
          <a:p>
            <a:pPr>
              <a:lnSpc>
                <a:spcPct val="95000"/>
              </a:lnSpc>
            </a:pPr>
            <a:r>
              <a:rPr lang="en-US" sz="1500" dirty="0" smtClean="0">
                <a:solidFill>
                  <a:schemeClr val="accent1"/>
                </a:solidFill>
              </a:rPr>
              <a:t>Monthly </a:t>
            </a:r>
            <a:r>
              <a:rPr lang="en-US" sz="1500" dirty="0">
                <a:solidFill>
                  <a:schemeClr val="accent1"/>
                </a:solidFill>
              </a:rPr>
              <a:t>Reach</a:t>
            </a:r>
            <a:r>
              <a:rPr lang="en-US" sz="1500" dirty="0"/>
              <a:t> – </a:t>
            </a:r>
            <a:r>
              <a:rPr lang="ru-RU" sz="1500" dirty="0"/>
              <a:t>количество человек, заходивших на сайт (проект, раздел) хотя бы 1 раз за месяц</a:t>
            </a:r>
          </a:p>
          <a:p>
            <a:pPr>
              <a:lnSpc>
                <a:spcPct val="95000"/>
              </a:lnSpc>
            </a:pPr>
            <a:r>
              <a:rPr lang="en-US" sz="1500" dirty="0">
                <a:solidFill>
                  <a:schemeClr val="accent1"/>
                </a:solidFill>
              </a:rPr>
              <a:t>Average Weekly Reach</a:t>
            </a:r>
            <a:r>
              <a:rPr lang="en-US" sz="1500" dirty="0"/>
              <a:t> – </a:t>
            </a:r>
            <a:r>
              <a:rPr lang="ru-RU" sz="1500" dirty="0"/>
              <a:t>среднее количество человек, заходивших на сайт (проект, раздел) хотя бы 1 раз за неделю</a:t>
            </a:r>
            <a:r>
              <a:rPr lang="en-US" sz="1500" dirty="0"/>
              <a:t>. </a:t>
            </a:r>
            <a:r>
              <a:rPr lang="ru-RU" sz="1500" dirty="0"/>
              <a:t>Месяц разбивается на интервалы из 7ми дней (искусственные недели), начиная с первого дня месяца. Далее рассчитывается средний арифметический охват семидневных интервалов, входящих в месяц. Если месяц не кратен семи, т.е. в состав периода попадает неполная искусственная неделя, в расчёте обрабатывается только полные семидневные интервалы, входящие в месяц.</a:t>
            </a:r>
            <a:endParaRPr lang="en-US" sz="1500" dirty="0"/>
          </a:p>
          <a:p>
            <a:pPr>
              <a:lnSpc>
                <a:spcPct val="95000"/>
              </a:lnSpc>
            </a:pPr>
            <a:r>
              <a:rPr lang="en-US" sz="1500" dirty="0">
                <a:solidFill>
                  <a:schemeClr val="accent1"/>
                </a:solidFill>
              </a:rPr>
              <a:t>Average Daily Reach</a:t>
            </a:r>
            <a:r>
              <a:rPr lang="en-US" sz="1500" dirty="0"/>
              <a:t> – </a:t>
            </a:r>
            <a:r>
              <a:rPr lang="ru-RU" sz="1500" dirty="0"/>
              <a:t>среднее количество человек, заходивших на сайт (проект, раздел) хотя бы 1 раз за день из </a:t>
            </a:r>
            <a:r>
              <a:rPr lang="ru-RU" sz="1500" dirty="0" smtClean="0"/>
              <a:t>периода</a:t>
            </a:r>
          </a:p>
          <a:p>
            <a:pPr>
              <a:lnSpc>
                <a:spcPct val="95000"/>
              </a:lnSpc>
            </a:pPr>
            <a:r>
              <a:rPr lang="en-US" sz="1500" dirty="0" smtClean="0">
                <a:solidFill>
                  <a:schemeClr val="accent1"/>
                </a:solidFill>
              </a:rPr>
              <a:t>Frequency</a:t>
            </a:r>
            <a:r>
              <a:rPr lang="en-US" sz="1500" dirty="0" smtClean="0"/>
              <a:t> – </a:t>
            </a:r>
            <a:r>
              <a:rPr lang="ru-RU" sz="1500" dirty="0" smtClean="0"/>
              <a:t>среднее количество контактов аудитории с сайтом за месяц</a:t>
            </a:r>
            <a:endParaRPr lang="ru-RU" sz="1500" dirty="0"/>
          </a:p>
          <a:p>
            <a:pPr>
              <a:lnSpc>
                <a:spcPct val="95000"/>
              </a:lnSpc>
            </a:pPr>
            <a:r>
              <a:rPr lang="en-US" sz="1500" dirty="0">
                <a:solidFill>
                  <a:schemeClr val="accent1"/>
                </a:solidFill>
              </a:rPr>
              <a:t>Average Weekly Frequency</a:t>
            </a:r>
            <a:r>
              <a:rPr lang="en-US" sz="1500" dirty="0"/>
              <a:t> – </a:t>
            </a:r>
            <a:r>
              <a:rPr lang="ru-RU" sz="1500" dirty="0"/>
              <a:t>среднее количество контактов аудитории с сайтом за неделю</a:t>
            </a:r>
          </a:p>
          <a:p>
            <a:pPr>
              <a:lnSpc>
                <a:spcPct val="95000"/>
              </a:lnSpc>
            </a:pPr>
            <a:r>
              <a:rPr lang="en-US" sz="1500" dirty="0">
                <a:solidFill>
                  <a:schemeClr val="accent1"/>
                </a:solidFill>
              </a:rPr>
              <a:t>Average Daily Frequency</a:t>
            </a:r>
            <a:r>
              <a:rPr lang="en-US" sz="1500" dirty="0"/>
              <a:t> – </a:t>
            </a:r>
            <a:r>
              <a:rPr lang="ru-RU" sz="1500" dirty="0"/>
              <a:t>среднее количество контактов аудитории с сайтом за сутки</a:t>
            </a:r>
            <a:endParaRPr lang="en-US" sz="1500" dirty="0"/>
          </a:p>
          <a:p>
            <a:pPr>
              <a:lnSpc>
                <a:spcPct val="95000"/>
              </a:lnSpc>
            </a:pPr>
            <a:endParaRPr lang="ru-RU" sz="1500" dirty="0" smtClean="0"/>
          </a:p>
          <a:p>
            <a:pPr>
              <a:lnSpc>
                <a:spcPct val="95000"/>
              </a:lnSpc>
            </a:pPr>
            <a:r>
              <a:rPr lang="ru-RU" sz="1500" dirty="0" smtClean="0"/>
              <a:t>Таблицы </a:t>
            </a:r>
            <a:r>
              <a:rPr lang="ru-RU" sz="1500" dirty="0"/>
              <a:t>с социально-демографическими характеристиками аудиторий </a:t>
            </a:r>
            <a:br>
              <a:rPr lang="ru-RU" sz="1500" dirty="0"/>
            </a:br>
            <a:r>
              <a:rPr lang="ru-RU" sz="1500" dirty="0"/>
              <a:t>см. в одноименном файле </a:t>
            </a:r>
            <a:r>
              <a:rPr lang="en-US" sz="1500" dirty="0"/>
              <a:t>Excel</a:t>
            </a:r>
            <a:r>
              <a:rPr lang="ru-RU" sz="1500" dirty="0"/>
              <a:t>.</a:t>
            </a:r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dirty="0"/>
              <a:t>Определения</a:t>
            </a:r>
            <a:r>
              <a:rPr lang="en-US" dirty="0"/>
              <a:t> </a:t>
            </a:r>
            <a:r>
              <a:rPr lang="ru-RU" dirty="0"/>
              <a:t>и комментарии</a:t>
            </a:r>
          </a:p>
        </p:txBody>
      </p:sp>
      <p:sp>
        <p:nvSpPr>
          <p:cNvPr id="20484" name="Line 4"/>
          <p:cNvSpPr>
            <a:spLocks noChangeShapeType="1"/>
          </p:cNvSpPr>
          <p:nvPr/>
        </p:nvSpPr>
        <p:spPr bwMode="auto">
          <a:xfrm>
            <a:off x="719138" y="1752600"/>
            <a:ext cx="8097837" cy="0"/>
          </a:xfrm>
          <a:prstGeom prst="line">
            <a:avLst/>
          </a:prstGeom>
          <a:noFill/>
          <a:ln w="3175">
            <a:solidFill>
              <a:schemeClr val="accent1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292929"/>
              </a:solidFill>
            </a:endParaRPr>
          </a:p>
        </p:txBody>
      </p:sp>
      <p:sp>
        <p:nvSpPr>
          <p:cNvPr id="20485" name="Line 5"/>
          <p:cNvSpPr>
            <a:spLocks noChangeShapeType="1"/>
          </p:cNvSpPr>
          <p:nvPr/>
        </p:nvSpPr>
        <p:spPr bwMode="auto">
          <a:xfrm>
            <a:off x="719138" y="5373216"/>
            <a:ext cx="8097837" cy="0"/>
          </a:xfrm>
          <a:prstGeom prst="line">
            <a:avLst/>
          </a:prstGeom>
          <a:noFill/>
          <a:ln w="3175">
            <a:solidFill>
              <a:schemeClr val="accent1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292929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AB8EB5-0237-4812-B585-89C5069EF62D}" type="slidenum">
              <a:rPr lang="ru-RU" smtClean="0">
                <a:solidFill>
                  <a:srgbClr val="E02A8F"/>
                </a:solidFill>
              </a:rPr>
              <a:pPr/>
              <a:t>110</a:t>
            </a:fld>
            <a:endParaRPr lang="ru-RU">
              <a:solidFill>
                <a:srgbClr val="E02A8F"/>
              </a:solidFill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dirty="0" smtClean="0"/>
              <a:t>Как читать таблицы отчета: </a:t>
            </a:r>
            <a:r>
              <a:rPr lang="ru-RU" u="sng" dirty="0" smtClean="0"/>
              <a:t>Пример</a:t>
            </a:r>
            <a:r>
              <a:rPr lang="ru-RU" sz="2000" dirty="0" smtClean="0">
                <a:solidFill>
                  <a:schemeClr val="accent1"/>
                </a:solidFill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sz="2000" dirty="0">
              <a:solidFill>
                <a:srgbClr val="E02A8F"/>
              </a:solidFill>
            </a:endParaRPr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268760"/>
          <a:ext cx="8209035" cy="5040004"/>
        </p:xfrm>
        <a:graphic>
          <a:graphicData uri="http://schemas.openxmlformats.org/drawingml/2006/table">
            <a:tbl>
              <a:tblPr/>
              <a:tblGrid>
                <a:gridCol w="1344611"/>
                <a:gridCol w="1371600"/>
                <a:gridCol w="1100336"/>
                <a:gridCol w="4392488"/>
              </a:tblGrid>
              <a:tr h="46570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 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25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400.0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400 тысяч петербуржцев в возрасте 12-64 зашли на страницы Х хотя бы 1 раз за март 2014 (с домашних либо рабочих компьютеров)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2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</a:t>
                      </a: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.</a:t>
                      </a: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5.6% населения Санкт-Петербурга 12-64 года хотя бы один раз за март 2014 зашли на проект Х (с домашних либо рабочих компьютеров)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5082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В марте 2014, каждый посетитель проекта Х загружал в среднем 7.7 страниц 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25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16</a:t>
                      </a: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0.0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В усредненную неделю марта 2014 аудитория проекта Х составляла 160 тысяч человек в возрасте 12-64 года (заходивших из дома или с работы)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2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2.3%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В усредненную неделю марта 2014 аудитория проекта Х составляла 2.3% от населения Санкт-Петербурга в возрасте 12-64 года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82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</a:t>
                      </a: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В усредненную неделю марта 2014, каждый посетитель проекта Х загружал в среднем по 12 страниц  в неделю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25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36.0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Средняя аудитория в день в марте 2014 для проекта Х составила 36 тысяч человек в возрасте 12-64 года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2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0.5</a:t>
                      </a: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Средняя аудитория в день в марте 2014 для проекта Х составила  0.5% от населения Санкт-Петербурга в возрасте 12-64 года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82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В среднем в марте 2014 посетитель проекта Х загружал по 7 страниц в день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111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76200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  <p:sp>
        <p:nvSpPr>
          <p:cNvPr id="6" name="Title_1"/>
          <p:cNvSpPr txBox="1">
            <a:spLocks noChangeArrowheads="1"/>
          </p:cNvSpPr>
          <p:nvPr/>
        </p:nvSpPr>
        <p:spPr bwMode="auto">
          <a:xfrm>
            <a:off x="457200" y="381000"/>
            <a:ext cx="8534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E02A8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Аудитория Проекта X в Марте 2014, Санкт-Петербург, 12-64 лет</a:t>
            </a:r>
            <a:endParaRPr kumimoji="0" lang="ru-RU" sz="2000" b="0" i="0" u="none" strike="noStrike" kern="0" cap="none" spc="0" normalizeH="0" baseline="0" noProof="0" dirty="0">
              <a:ln>
                <a:noFill/>
              </a:ln>
              <a:solidFill>
                <a:srgbClr val="E02A8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3" y="3559175"/>
            <a:ext cx="7772400" cy="1470025"/>
          </a:xfrm>
        </p:spPr>
        <p:txBody>
          <a:bodyPr anchor="t"/>
          <a:lstStyle/>
          <a:p>
            <a:r>
              <a:rPr lang="ru-RU" sz="2400" dirty="0"/>
              <a:t>Благодарим за внимание!</a:t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en-US" sz="2000" dirty="0" smtClean="0"/>
              <a:t>TNS </a:t>
            </a:r>
            <a:r>
              <a:rPr lang="ru-RU" sz="2000" dirty="0" smtClean="0"/>
              <a:t>Россия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000" dirty="0"/>
              <a:t/>
            </a:r>
            <a:br>
              <a:rPr lang="ru-RU" sz="1000" dirty="0"/>
            </a:br>
            <a:r>
              <a:rPr lang="ru-RU" sz="1600" dirty="0" smtClean="0"/>
              <a:t>127018, Москва, ул. Двинцев, дом 12, корпус 1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000" dirty="0"/>
              <a:t/>
            </a:r>
            <a:br>
              <a:rPr lang="ru-RU" sz="1000" dirty="0"/>
            </a:br>
            <a:r>
              <a:rPr lang="ru-RU" sz="1600" dirty="0"/>
              <a:t>тел. +7 </a:t>
            </a:r>
            <a:r>
              <a:rPr lang="en-US" sz="1600" dirty="0"/>
              <a:t>4</a:t>
            </a:r>
            <a:r>
              <a:rPr lang="ru-RU" sz="1600" dirty="0"/>
              <a:t>95 9358718,</a:t>
            </a:r>
            <a:br>
              <a:rPr lang="ru-RU" sz="1600" dirty="0"/>
            </a:br>
            <a:r>
              <a:rPr lang="en-US" sz="1600" dirty="0"/>
              <a:t>w</a:t>
            </a:r>
            <a:r>
              <a:rPr lang="ru-RU" sz="1600" dirty="0" err="1"/>
              <a:t>eb</a:t>
            </a:r>
            <a:r>
              <a:rPr lang="ru-RU" sz="1600" dirty="0"/>
              <a:t> </a:t>
            </a:r>
            <a:r>
              <a:rPr lang="ru-RU" sz="1600" dirty="0" err="1">
                <a:hlinkClick r:id="rId2"/>
              </a:rPr>
              <a:t>www.tns-global</a:t>
            </a:r>
            <a:r>
              <a:rPr lang="ru-RU" sz="1600" dirty="0">
                <a:hlinkClick r:id="rId2"/>
              </a:rPr>
              <a:t>.</a:t>
            </a:r>
            <a:r>
              <a:rPr lang="en-US" sz="1600" dirty="0" err="1">
                <a:hlinkClick r:id="rId2"/>
              </a:rPr>
              <a:t>ru</a:t>
            </a:r>
            <a:r>
              <a:rPr lang="ru-RU" sz="2400" dirty="0"/>
              <a:t> </a:t>
            </a: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Banki.ru</a:t>
            </a:r>
            <a:br>
              <a:rPr lang="ru-RU" smtClean="0"/>
            </a:br>
            <a:r>
              <a:rPr lang="ru-RU" smtClean="0"/>
              <a:t>Март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Banki.ru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257.2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Bfm.ru</a:t>
            </a:r>
            <a:br>
              <a:rPr lang="ru-RU" smtClean="0"/>
            </a:br>
            <a:r>
              <a:rPr lang="ru-RU" smtClean="0"/>
              <a:t>Март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Bfm.ru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247.5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Bibika.ru</a:t>
            </a:r>
            <a:br>
              <a:rPr lang="ru-RU" smtClean="0"/>
            </a:br>
            <a:r>
              <a:rPr lang="ru-RU" smtClean="0"/>
              <a:t>Март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Bibika.ru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117.6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40.5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Dp.ru</a:t>
            </a:r>
            <a:br>
              <a:rPr lang="ru-RU" smtClean="0"/>
            </a:br>
            <a:r>
              <a:rPr lang="ru-RU" smtClean="0"/>
              <a:t>Март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Dp.ru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360.3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110.6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Echomsk.ru</a:t>
            </a:r>
            <a:br>
              <a:rPr lang="ru-RU" smtClean="0"/>
            </a:br>
            <a:r>
              <a:rPr lang="ru-RU" smtClean="0"/>
              <a:t>Март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Echomsk.ru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542.4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14.5%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248.9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Gismeteo.ru</a:t>
            </a:r>
            <a:br>
              <a:rPr lang="ru-RU" smtClean="0"/>
            </a:br>
            <a:r>
              <a:rPr lang="ru-RU" smtClean="0"/>
              <a:t>Март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220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573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Gismeteo.ru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608.4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16.2%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309.6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Google Sites**</a:t>
            </a:r>
            <a:br>
              <a:rPr lang="ru-RU" smtClean="0"/>
            </a:br>
            <a:r>
              <a:rPr lang="ru-RU" smtClean="0"/>
              <a:t>Март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472927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57300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Google Sites
(2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Google
(ru+com)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Youtube.com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2 429.0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2 220.0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1 950.0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64.8%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59.2%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52.0%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461.2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349.1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177.1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1 905.2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1 573.7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1 274.4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50.8%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42.0%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34.0%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61.0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948.7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729.1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485.4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38.1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* В аудиторию Google Sites входят проекты: Google (ru+com), Youtube.com.</a:t>
            </a:r>
          </a:p>
          <a:p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** Данные предоставлены на основе user-centric измерения.</a:t>
            </a:r>
            <a:endParaRPr lang="ru-RU" sz="9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Imhonet.ru</a:t>
            </a:r>
            <a:br>
              <a:rPr lang="ru-RU" smtClean="0"/>
            </a:br>
            <a:r>
              <a:rPr lang="ru-RU" smtClean="0"/>
              <a:t>Март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Imhonet.ru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301.8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_Pril"/>
          <p:cNvSpPr>
            <a:spLocks noChangeArrowheads="1"/>
          </p:cNvSpPr>
          <p:nvPr/>
        </p:nvSpPr>
        <p:spPr bwMode="auto">
          <a:xfrm>
            <a:off x="152400" y="1447800"/>
            <a:ext cx="4968875" cy="49720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 anchor="t"/>
          <a:lstStyle/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r>
              <a:rPr lang="ru-RU" sz="1000" smtClean="0">
                <a:solidFill>
                  <a:srgbClr val="292929"/>
                </a:solidFill>
                <a:hlinkClick r:id="rId4" action="ppaction://hlinksldjump"/>
              </a:rPr>
              <a:t>Приложение. Методология и терминология исследования          107</a:t>
            </a: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>
              <a:solidFill>
                <a:srgbClr val="292929"/>
              </a:solidFill>
            </a:endParaRPr>
          </a:p>
        </p:txBody>
      </p:sp>
      <p:sp>
        <p:nvSpPr>
          <p:cNvPr id="7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6FE5EC-F7B0-45BE-AA5D-757841F6DB83}" type="slidenum">
              <a:rPr lang="ru-RU">
                <a:solidFill>
                  <a:srgbClr val="E02A8F"/>
                </a:solidFill>
              </a:rPr>
              <a:pPr/>
              <a:t>2</a:t>
            </a:fld>
            <a:endParaRPr lang="ru-RU">
              <a:solidFill>
                <a:srgbClr val="E02A8F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457200" y="115888"/>
            <a:ext cx="8435975" cy="101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ru-RU" sz="2800" dirty="0">
                <a:solidFill>
                  <a:srgbClr val="00A5C5"/>
                </a:solidFill>
                <a:cs typeface="Arial" charset="0"/>
              </a:rPr>
              <a:t>Оглавление</a:t>
            </a:r>
          </a:p>
        </p:txBody>
      </p:sp>
      <p:sp>
        <p:nvSpPr>
          <p:cNvPr id="6" name="text_contents"/>
          <p:cNvSpPr>
            <a:spLocks noChangeArrowheads="1"/>
          </p:cNvSpPr>
          <p:nvPr/>
        </p:nvSpPr>
        <p:spPr bwMode="auto">
          <a:xfrm>
            <a:off x="179388" y="1352550"/>
            <a:ext cx="8202612" cy="459673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 numCol="3">
            <a:noAutofit/>
          </a:bodyPr>
          <a:lstStyle/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5" action="ppaction://hlinksldjump"/>
              </a:rPr>
              <a:t>Aif.ru 	4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6" action="ppaction://hlinksldjump"/>
              </a:rPr>
              <a:t>All.biz 	5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7" action="ppaction://hlinksldjump"/>
              </a:rPr>
              <a:t>Auto.ru 	6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8" action="ppaction://hlinksldjump"/>
              </a:rPr>
              <a:t>Avito.ru 	7­9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9" action="ppaction://hlinksldjump"/>
              </a:rPr>
              <a:t>Baby.ru 	10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0" action="ppaction://hlinksldjump"/>
              </a:rPr>
              <a:t>Babyblog.ru 	11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1" action="ppaction://hlinksldjump"/>
              </a:rPr>
              <a:t>Banki.ru 	12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2" action="ppaction://hlinksldjump"/>
              </a:rPr>
              <a:t>Bfm.ru 	13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3" action="ppaction://hlinksldjump"/>
              </a:rPr>
              <a:t>Bibika.ru 	14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4" action="ppaction://hlinksldjump"/>
              </a:rPr>
              <a:t>Dp.ru 	15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5" action="ppaction://hlinksldjump"/>
              </a:rPr>
              <a:t>Echomsk.ru 	16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6" action="ppaction://hlinksldjump"/>
              </a:rPr>
              <a:t>Gismeteo.ru 	17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7" action="ppaction://hlinksldjump"/>
              </a:rPr>
              <a:t>Google Sites (Google (</a:t>
            </a:r>
            <a:r>
              <a:rPr lang="en-US" sz="1000" dirty="0" err="1" smtClean="0">
                <a:solidFill>
                  <a:srgbClr val="292929"/>
                </a:solidFill>
                <a:hlinkClick r:id="rId17" action="ppaction://hlinksldjump"/>
              </a:rPr>
              <a:t>ru+com</a:t>
            </a:r>
            <a:r>
              <a:rPr lang="en-US" sz="1000" dirty="0" smtClean="0">
                <a:solidFill>
                  <a:srgbClr val="292929"/>
                </a:solidFill>
                <a:hlinkClick r:id="rId17" action="ppaction://hlinksldjump"/>
              </a:rPr>
              <a:t>),                                                  Youtube.com) 	18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8" action="ppaction://hlinksldjump"/>
              </a:rPr>
              <a:t>Imhonet.ru 	19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9" action="ppaction://hlinksldjump"/>
              </a:rPr>
              <a:t>Irr.ru 	20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20" action="ppaction://hlinksldjump"/>
              </a:rPr>
              <a:t>Itar-tass.com 	21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21" action="ppaction://hlinksldjump"/>
              </a:rPr>
              <a:t>Ivi.ru 	22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22" action="ppaction://hlinksldjump"/>
              </a:rPr>
              <a:t>Job.ru 	23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23" action="ppaction://hlinksldjump"/>
              </a:rPr>
              <a:t>Kinoafisha.info 	24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24" action="ppaction://hlinksldjump"/>
              </a:rPr>
              <a:t>Kinopoisk.ru 	25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25" action="ppaction://hlinksldjump"/>
              </a:rPr>
              <a:t>Look At Media (The-village.ru) 	26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err="1" smtClean="0">
                <a:solidFill>
                  <a:srgbClr val="292929"/>
                </a:solidFill>
                <a:hlinkClick r:id="rId26" action="ppaction://hlinksldjump"/>
              </a:rPr>
              <a:t>Lostfilm</a:t>
            </a:r>
            <a:r>
              <a:rPr lang="en-US" sz="1000" dirty="0" smtClean="0">
                <a:solidFill>
                  <a:srgbClr val="292929"/>
                </a:solidFill>
                <a:hlinkClick r:id="rId26" action="ppaction://hlinksldjump"/>
              </a:rPr>
              <a:t> 	27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27" action="ppaction://hlinksldjump"/>
              </a:rPr>
              <a:t>M24.ru 	28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err="1" smtClean="0">
                <a:solidFill>
                  <a:srgbClr val="292929"/>
                </a:solidFill>
                <a:hlinkClick r:id="rId28" action="ppaction://hlinksldjump"/>
              </a:rPr>
              <a:t>Mail.Ru</a:t>
            </a:r>
            <a:r>
              <a:rPr lang="en-US" sz="1000" dirty="0" smtClean="0">
                <a:solidFill>
                  <a:srgbClr val="292929"/>
                </a:solidFill>
                <a:hlinkClick r:id="rId28" action="ppaction://hlinksldjump"/>
              </a:rPr>
              <a:t> Group 	29­36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29" action="ppaction://hlinksldjump"/>
              </a:rPr>
              <a:t>Megogo.net 	37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30" action="ppaction://hlinksldjump"/>
              </a:rPr>
              <a:t>Metro (Metronews.ru) 	38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31" action="ppaction://hlinksldjump"/>
              </a:rPr>
              <a:t>Mk.ru 	39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err="1" smtClean="0">
                <a:solidFill>
                  <a:srgbClr val="292929"/>
                </a:solidFill>
                <a:hlinkClick r:id="rId32" action="ppaction://hlinksldjump"/>
              </a:rPr>
              <a:t>MoskvaFM</a:t>
            </a:r>
            <a:r>
              <a:rPr lang="en-US" sz="1000" dirty="0" smtClean="0">
                <a:solidFill>
                  <a:srgbClr val="292929"/>
                </a:solidFill>
                <a:hlinkClick r:id="rId32" action="ppaction://hlinksldjump"/>
              </a:rPr>
              <a:t> (Moskva.fm) 	40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33" action="ppaction://hlinksldjump"/>
              </a:rPr>
              <a:t>News Media (Rusnovosti.ru,                                                  Lifenews.ru, Izvestia.ru) 	41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34" action="ppaction://hlinksldjump"/>
              </a:rPr>
              <a:t>Newstube.ru 	42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35" action="ppaction://hlinksldjump"/>
              </a:rPr>
              <a:t>PDG (Restate.ru, Peterburg2.ru) 	43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err="1" smtClean="0">
                <a:solidFill>
                  <a:srgbClr val="292929"/>
                </a:solidFill>
                <a:hlinkClick r:id="rId36" action="ppaction://hlinksldjump"/>
              </a:rPr>
              <a:t>Pladform</a:t>
            </a:r>
            <a:r>
              <a:rPr lang="en-US" sz="1000" dirty="0" smtClean="0">
                <a:solidFill>
                  <a:srgbClr val="292929"/>
                </a:solidFill>
                <a:hlinkClick r:id="rId36" action="ppaction://hlinksldjump"/>
              </a:rPr>
              <a:t> 	44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37" action="ppaction://hlinksldjump"/>
              </a:rPr>
              <a:t>Planeta-online.tv 	45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38" action="ppaction://hlinksldjump"/>
              </a:rPr>
              <a:t>Playground.ru 	46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39" action="ppaction://hlinksldjump"/>
              </a:rPr>
              <a:t>Rg.ru 	47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err="1" smtClean="0">
                <a:solidFill>
                  <a:srgbClr val="292929"/>
                </a:solidFill>
                <a:hlinkClick r:id="rId40" action="ppaction://hlinksldjump"/>
              </a:rPr>
              <a:t>Rutube</a:t>
            </a:r>
            <a:r>
              <a:rPr lang="en-US" sz="1000" dirty="0" smtClean="0">
                <a:solidFill>
                  <a:srgbClr val="292929"/>
                </a:solidFill>
                <a:hlinkClick r:id="rId40" action="ppaction://hlinksldjump"/>
              </a:rPr>
              <a:t> 	48­51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41" action="ppaction://hlinksldjump"/>
              </a:rPr>
              <a:t>Sport-express.ru 	52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42" action="ppaction://hlinksldjump"/>
              </a:rPr>
              <a:t>Sports.ru 	53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43" action="ppaction://hlinksldjump"/>
              </a:rPr>
              <a:t>Topface.com 	54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44" action="ppaction://hlinksldjump"/>
              </a:rPr>
              <a:t>Translate.ru 	55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45" action="ppaction://hlinksldjump"/>
              </a:rPr>
              <a:t>Tvc.ru 	56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46" action="ppaction://hlinksldjump"/>
              </a:rPr>
              <a:t>Tvigle.ru 	57­58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47" action="ppaction://hlinksldjump"/>
              </a:rPr>
              <a:t>Tvzavr.ru 	59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err="1" smtClean="0">
                <a:solidFill>
                  <a:srgbClr val="292929"/>
                </a:solidFill>
                <a:hlinkClick r:id="rId48" action="ppaction://hlinksldjump"/>
              </a:rPr>
              <a:t>Wamba</a:t>
            </a:r>
            <a:r>
              <a:rPr lang="en-US" sz="1000" dirty="0" smtClean="0">
                <a:solidFill>
                  <a:srgbClr val="292929"/>
                </a:solidFill>
                <a:hlinkClick r:id="rId48" action="ppaction://hlinksldjump"/>
              </a:rPr>
              <a:t> 	60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49" action="ppaction://hlinksldjump"/>
              </a:rPr>
              <a:t>Web Prime Group 	61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50" action="ppaction://hlinksldjump"/>
              </a:rPr>
              <a:t>Zoomby.ru 	62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51" action="ppaction://hlinksldjump"/>
              </a:rPr>
              <a:t>ВГТРК (</a:t>
            </a:r>
            <a:r>
              <a:rPr lang="en-US" sz="1000" dirty="0" smtClean="0">
                <a:solidFill>
                  <a:srgbClr val="292929"/>
                </a:solidFill>
                <a:hlinkClick r:id="rId51" action="ppaction://hlinksldjump"/>
              </a:rPr>
              <a:t>Vesti.ru,                                                  Sportbox.ru, Russia.tv) 	63­65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52" action="ppaction://hlinksldjump"/>
              </a:rPr>
              <a:t>Дождь, Слон и Большой город (</a:t>
            </a:r>
            <a:r>
              <a:rPr lang="ru-RU" sz="1000" dirty="0" err="1" smtClean="0">
                <a:solidFill>
                  <a:srgbClr val="292929"/>
                </a:solidFill>
                <a:hlinkClick r:id="rId52" action="ppaction://hlinksldjump"/>
              </a:rPr>
              <a:t>Tvrain.ru</a:t>
            </a:r>
            <a:r>
              <a:rPr lang="ru-RU" sz="1000" dirty="0" smtClean="0">
                <a:solidFill>
                  <a:srgbClr val="292929"/>
                </a:solidFill>
                <a:hlinkClick r:id="rId52" action="ppaction://hlinksldjump"/>
              </a:rPr>
              <a:t>, </a:t>
            </a:r>
            <a:r>
              <a:rPr lang="ru-RU" sz="1000" dirty="0" err="1" smtClean="0">
                <a:solidFill>
                  <a:srgbClr val="292929"/>
                </a:solidFill>
                <a:hlinkClick r:id="rId52" action="ppaction://hlinksldjump"/>
              </a:rPr>
              <a:t>Slon.ru</a:t>
            </a:r>
            <a:r>
              <a:rPr lang="ru-RU" sz="1000" dirty="0" smtClean="0">
                <a:solidFill>
                  <a:srgbClr val="292929"/>
                </a:solidFill>
                <a:hlinkClick r:id="rId52" action="ppaction://hlinksldjump"/>
              </a:rPr>
              <a:t>) 	66­67</a:t>
            </a:r>
            <a:endParaRPr lang="ru-RU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53" action="ppaction://hlinksldjump"/>
              </a:rPr>
              <a:t>ИД </a:t>
            </a:r>
            <a:r>
              <a:rPr lang="en-US" sz="1000" dirty="0" smtClean="0">
                <a:solidFill>
                  <a:srgbClr val="292929"/>
                </a:solidFill>
                <a:hlinkClick r:id="rId53" action="ppaction://hlinksldjump"/>
              </a:rPr>
              <a:t>Axel Springer Russia (Forbes.ru) 	68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54" action="ppaction://hlinksldjump"/>
              </a:rPr>
              <a:t>ИД </a:t>
            </a:r>
            <a:r>
              <a:rPr lang="en-US" sz="1000" dirty="0" smtClean="0">
                <a:solidFill>
                  <a:srgbClr val="292929"/>
                </a:solidFill>
                <a:hlinkClick r:id="rId54" action="ppaction://hlinksldjump"/>
              </a:rPr>
              <a:t>Hearst </a:t>
            </a:r>
            <a:r>
              <a:rPr lang="en-US" sz="1000" dirty="0" err="1" smtClean="0">
                <a:solidFill>
                  <a:srgbClr val="292929"/>
                </a:solidFill>
                <a:hlinkClick r:id="rId54" action="ppaction://hlinksldjump"/>
              </a:rPr>
              <a:t>Shkulev</a:t>
            </a:r>
            <a:r>
              <a:rPr lang="en-US" sz="1000" dirty="0" smtClean="0">
                <a:solidFill>
                  <a:srgbClr val="292929"/>
                </a:solidFill>
                <a:hlinkClick r:id="rId54" action="ppaction://hlinksldjump"/>
              </a:rPr>
              <a:t> Media (Maximonline.ru, E1.ru) 	69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55" action="ppaction://hlinksldjump"/>
              </a:rPr>
              <a:t>ИД </a:t>
            </a:r>
            <a:r>
              <a:rPr lang="en-US" sz="1000" dirty="0" err="1" smtClean="0">
                <a:solidFill>
                  <a:srgbClr val="292929"/>
                </a:solidFill>
                <a:hlinkClick r:id="rId55" action="ppaction://hlinksldjump"/>
              </a:rPr>
              <a:t>Sanoma</a:t>
            </a:r>
            <a:r>
              <a:rPr lang="en-US" sz="1000" dirty="0" smtClean="0">
                <a:solidFill>
                  <a:srgbClr val="292929"/>
                </a:solidFill>
                <a:hlinkClick r:id="rId55" action="ppaction://hlinksldjump"/>
              </a:rPr>
              <a:t> Independent Media (Vedomosti.ru, Cosmo.ru) 	70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56" action="ppaction://hlinksldjump"/>
              </a:rPr>
              <a:t>ИД </a:t>
            </a:r>
            <a:r>
              <a:rPr lang="ru-RU" sz="1000" dirty="0" err="1" smtClean="0">
                <a:solidFill>
                  <a:srgbClr val="292929"/>
                </a:solidFill>
                <a:hlinkClick r:id="rId56" action="ppaction://hlinksldjump"/>
              </a:rPr>
              <a:t>КоммерсантЪ</a:t>
            </a:r>
            <a:r>
              <a:rPr lang="ru-RU" sz="1000" dirty="0" smtClean="0">
                <a:solidFill>
                  <a:srgbClr val="292929"/>
                </a:solidFill>
                <a:hlinkClick r:id="rId56" action="ppaction://hlinksldjump"/>
              </a:rPr>
              <a:t> (</a:t>
            </a:r>
            <a:r>
              <a:rPr lang="en-US" sz="1000" dirty="0" smtClean="0">
                <a:solidFill>
                  <a:srgbClr val="292929"/>
                </a:solidFill>
                <a:hlinkClick r:id="rId56" action="ppaction://hlinksldjump"/>
              </a:rPr>
              <a:t>Kommersant.ru) 	71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57" action="ppaction://hlinksldjump"/>
              </a:rPr>
              <a:t>ИД Комсомольская Правда (</a:t>
            </a:r>
            <a:r>
              <a:rPr lang="ru-RU" sz="1000" dirty="0" err="1" smtClean="0">
                <a:solidFill>
                  <a:srgbClr val="292929"/>
                </a:solidFill>
                <a:hlinkClick r:id="rId57" action="ppaction://hlinksldjump"/>
              </a:rPr>
              <a:t>Kp.ru</a:t>
            </a:r>
            <a:r>
              <a:rPr lang="ru-RU" sz="1000" dirty="0" smtClean="0">
                <a:solidFill>
                  <a:srgbClr val="292929"/>
                </a:solidFill>
                <a:hlinkClick r:id="rId57" action="ppaction://hlinksldjump"/>
              </a:rPr>
              <a:t>,                                                  </a:t>
            </a:r>
            <a:r>
              <a:rPr lang="ru-RU" sz="1000" dirty="0" err="1" smtClean="0">
                <a:solidFill>
                  <a:srgbClr val="292929"/>
                </a:solidFill>
                <a:hlinkClick r:id="rId57" action="ppaction://hlinksldjump"/>
              </a:rPr>
              <a:t>Sovsport.ru</a:t>
            </a:r>
            <a:r>
              <a:rPr lang="ru-RU" sz="1000" dirty="0" smtClean="0">
                <a:solidFill>
                  <a:srgbClr val="292929"/>
                </a:solidFill>
                <a:hlinkClick r:id="rId57" action="ppaction://hlinksldjump"/>
              </a:rPr>
              <a:t>) 	72­73</a:t>
            </a:r>
            <a:endParaRPr lang="ru-RU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58" action="ppaction://hlinksldjump"/>
              </a:rPr>
              <a:t>ИД ТОП-50 (</a:t>
            </a:r>
            <a:r>
              <a:rPr lang="en-US" sz="1000" dirty="0" smtClean="0">
                <a:solidFill>
                  <a:srgbClr val="292929"/>
                </a:solidFill>
                <a:hlinkClick r:id="rId58" action="ppaction://hlinksldjump"/>
              </a:rPr>
              <a:t>Woman.ru) 	74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59" action="ppaction://hlinksldjump"/>
              </a:rPr>
              <a:t>ИД Эксперт (</a:t>
            </a:r>
            <a:r>
              <a:rPr lang="en-US" sz="1000" dirty="0" smtClean="0">
                <a:solidFill>
                  <a:srgbClr val="292929"/>
                </a:solidFill>
                <a:hlinkClick r:id="rId59" action="ppaction://hlinksldjump"/>
              </a:rPr>
              <a:t>Expert.ru) 	75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60" action="ppaction://hlinksldjump"/>
              </a:rPr>
              <a:t>Интерфакс (</a:t>
            </a:r>
            <a:r>
              <a:rPr lang="en-US" sz="1000" dirty="0" smtClean="0">
                <a:solidFill>
                  <a:srgbClr val="292929"/>
                </a:solidFill>
                <a:hlinkClick r:id="rId60" action="ppaction://hlinksldjump"/>
              </a:rPr>
              <a:t>Interfax.ru,                                                  Interfax-russia.ru) 	76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61" action="ppaction://hlinksldjump"/>
              </a:rPr>
              <a:t>Корпорация Гуру 	77</a:t>
            </a:r>
            <a:endParaRPr lang="ru-RU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62" action="ppaction://hlinksldjump"/>
              </a:rPr>
              <a:t>Объединенная компания </a:t>
            </a:r>
            <a:r>
              <a:rPr lang="en-US" sz="1000" dirty="0" err="1" smtClean="0">
                <a:solidFill>
                  <a:srgbClr val="292929"/>
                </a:solidFill>
                <a:hlinkClick r:id="rId62" action="ppaction://hlinksldjump"/>
              </a:rPr>
              <a:t>Afisha</a:t>
            </a:r>
            <a:r>
              <a:rPr lang="en-US" sz="1000" dirty="0" smtClean="0">
                <a:solidFill>
                  <a:srgbClr val="292929"/>
                </a:solidFill>
                <a:hlinkClick r:id="rId62" action="ppaction://hlinksldjump"/>
              </a:rPr>
              <a:t>-Rambler-SUP 	78­83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63" action="ppaction://hlinksldjump"/>
              </a:rPr>
              <a:t>Объединенная редакция </a:t>
            </a:r>
            <a:r>
              <a:rPr lang="en-US" sz="1000" dirty="0" smtClean="0">
                <a:solidFill>
                  <a:srgbClr val="292929"/>
                </a:solidFill>
                <a:hlinkClick r:id="rId63" action="ppaction://hlinksldjump"/>
              </a:rPr>
              <a:t>Newsru.com (Newsru.com, Inopressa.ru) 	84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64" action="ppaction://hlinksldjump"/>
              </a:rPr>
              <a:t>Первый канал (1</a:t>
            </a:r>
            <a:r>
              <a:rPr lang="en-US" sz="1000" dirty="0" smtClean="0">
                <a:solidFill>
                  <a:srgbClr val="292929"/>
                </a:solidFill>
                <a:hlinkClick r:id="rId64" action="ppaction://hlinksldjump"/>
              </a:rPr>
              <a:t>tv.ru) 	85­86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65" action="ppaction://hlinksldjump"/>
              </a:rPr>
              <a:t>РБК 	87­89</a:t>
            </a:r>
            <a:endParaRPr lang="ru-RU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66" action="ppaction://hlinksldjump"/>
              </a:rPr>
              <a:t>РИА Новости (</a:t>
            </a:r>
            <a:r>
              <a:rPr lang="en-US" sz="1000" dirty="0" smtClean="0">
                <a:solidFill>
                  <a:srgbClr val="292929"/>
                </a:solidFill>
                <a:hlinkClick r:id="rId66" action="ppaction://hlinksldjump"/>
              </a:rPr>
              <a:t>Ria.ru, Inosmi.ru, Rsport.ru, 1prime.ru) 	90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67" action="ppaction://hlinksldjump"/>
              </a:rPr>
              <a:t>СТС </a:t>
            </a:r>
            <a:r>
              <a:rPr lang="ru-RU" sz="1000" dirty="0" err="1" smtClean="0">
                <a:solidFill>
                  <a:srgbClr val="292929"/>
                </a:solidFill>
                <a:hlinkClick r:id="rId67" action="ppaction://hlinksldjump"/>
              </a:rPr>
              <a:t>Медиа</a:t>
            </a:r>
            <a:r>
              <a:rPr lang="ru-RU" sz="1000" dirty="0" smtClean="0">
                <a:solidFill>
                  <a:srgbClr val="292929"/>
                </a:solidFill>
                <a:hlinkClick r:id="rId67" action="ppaction://hlinksldjump"/>
              </a:rPr>
              <a:t> 	91­92</a:t>
            </a:r>
            <a:endParaRPr lang="ru-RU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err="1" smtClean="0">
                <a:solidFill>
                  <a:srgbClr val="292929"/>
                </a:solidFill>
                <a:hlinkClick r:id="rId68" action="ppaction://hlinksldjump"/>
              </a:rPr>
              <a:t>ТНТ-Телесеть</a:t>
            </a:r>
            <a:r>
              <a:rPr lang="ru-RU" sz="1000" dirty="0" smtClean="0">
                <a:solidFill>
                  <a:srgbClr val="292929"/>
                </a:solidFill>
                <a:hlinkClick r:id="rId68" action="ppaction://hlinksldjump"/>
              </a:rPr>
              <a:t> 	93</a:t>
            </a:r>
            <a:endParaRPr lang="ru-RU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err="1" smtClean="0">
                <a:solidFill>
                  <a:srgbClr val="292929"/>
                </a:solidFill>
                <a:hlinkClick r:id="rId69" action="ppaction://hlinksldjump"/>
              </a:rPr>
              <a:t>Яндекс</a:t>
            </a:r>
            <a:r>
              <a:rPr lang="ru-RU" sz="1000" dirty="0" smtClean="0">
                <a:solidFill>
                  <a:srgbClr val="292929"/>
                </a:solidFill>
                <a:hlinkClick r:id="rId69" action="ppaction://hlinksldjump"/>
              </a:rPr>
              <a:t> 	94­98</a:t>
            </a:r>
            <a:endParaRPr lang="ru-RU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err="1" smtClean="0">
                <a:solidFill>
                  <a:srgbClr val="292929"/>
                </a:solidFill>
                <a:hlinkClick r:id="rId70" action="ppaction://hlinksldjump"/>
              </a:rPr>
              <a:t>Mediatoday</a:t>
            </a:r>
            <a:r>
              <a:rPr lang="en-US" sz="1000" dirty="0" smtClean="0">
                <a:solidFill>
                  <a:srgbClr val="292929"/>
                </a:solidFill>
                <a:hlinkClick r:id="rId70" action="ppaction://hlinksldjump"/>
              </a:rPr>
              <a:t> 	100­104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err="1" smtClean="0">
                <a:solidFill>
                  <a:srgbClr val="292929"/>
                </a:solidFill>
                <a:hlinkClick r:id="rId71" action="ppaction://hlinksldjump"/>
              </a:rPr>
              <a:t>Soloway</a:t>
            </a:r>
            <a:r>
              <a:rPr lang="en-US" sz="1000" dirty="0" smtClean="0">
                <a:solidFill>
                  <a:srgbClr val="292929"/>
                </a:solidFill>
                <a:hlinkClick r:id="rId71" action="ppaction://hlinksldjump"/>
              </a:rPr>
              <a:t> 	105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err="1" smtClean="0">
                <a:solidFill>
                  <a:srgbClr val="292929"/>
                </a:solidFill>
                <a:hlinkClick r:id="rId72" action="ppaction://hlinksldjump"/>
              </a:rPr>
              <a:t>Vitpc</a:t>
            </a:r>
            <a:r>
              <a:rPr lang="en-US" sz="1000" dirty="0" smtClean="0">
                <a:solidFill>
                  <a:srgbClr val="292929"/>
                </a:solidFill>
                <a:hlinkClick r:id="rId72" action="ppaction://hlinksldjump"/>
              </a:rPr>
              <a:t> 	106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endParaRPr lang="en-US" sz="1000" dirty="0" smtClean="0">
              <a:solidFill>
                <a:srgbClr val="292929"/>
              </a:solidFill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Irr.ru</a:t>
            </a:r>
            <a:br>
              <a:rPr lang="ru-RU" smtClean="0"/>
            </a:br>
            <a:r>
              <a:rPr lang="ru-RU" smtClean="0"/>
              <a:t>Март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Irr.ru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Результат поиска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371.2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130.3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128.0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39.7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20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Irr.ru,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Itar-tass.com</a:t>
            </a:r>
            <a:br>
              <a:rPr lang="ru-RU" smtClean="0"/>
            </a:br>
            <a:r>
              <a:rPr lang="ru-RU" smtClean="0"/>
              <a:t>Март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967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Itar-tass.com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547.2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14.6%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240.3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47.9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21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Ivi.ru</a:t>
            </a:r>
            <a:br>
              <a:rPr lang="ru-RU" smtClean="0"/>
            </a:br>
            <a:r>
              <a:rPr lang="ru-RU" smtClean="0"/>
              <a:t>Март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5427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Ivi.ru*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Ivi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305.4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210.7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110.3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80.0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22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* Ролики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Ivi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 не включены в расчёт аудитории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Ivi.ru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Job.ru</a:t>
            </a:r>
            <a:br>
              <a:rPr lang="ru-RU" smtClean="0"/>
            </a:br>
            <a:r>
              <a:rPr lang="ru-RU" smtClean="0"/>
              <a:t>Март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Job.ru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258.5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99.5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23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Kinoafisha.info</a:t>
            </a:r>
            <a:br>
              <a:rPr lang="ru-RU" smtClean="0"/>
            </a:br>
            <a:r>
              <a:rPr lang="ru-RU" smtClean="0"/>
              <a:t>Март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967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Kinoafisha.info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202.0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24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Kinopoisk.ru</a:t>
            </a:r>
            <a:br>
              <a:rPr lang="ru-RU" smtClean="0"/>
            </a:br>
            <a:r>
              <a:rPr lang="ru-RU" smtClean="0"/>
              <a:t>Март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322169" cy="4685427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Kinopoisk.ru*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Kinopoisk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795.1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279.7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21.2%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363.2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109.5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25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* Ролики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Kinopoisk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 не включены в расчёт аудитории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Kinopoisk.ru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Look At Media</a:t>
            </a:r>
            <a:br>
              <a:rPr lang="ru-RU" smtClean="0"/>
            </a:br>
            <a:r>
              <a:rPr lang="ru-RU" smtClean="0"/>
              <a:t>Март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322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332000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Look At Media
(5 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The-village.ru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282.5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201.6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26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Look At Media </a:t>
            </a:r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входят проекты: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Furfur.me, Lookatme.ru, The-village.ru, Hopesandfears.com, Wonderzine.com.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Lostfilm</a:t>
            </a:r>
            <a:br>
              <a:rPr lang="ru-RU" smtClean="0"/>
            </a:br>
            <a:r>
              <a:rPr lang="ru-RU" smtClean="0"/>
              <a:t>Март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474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57300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Lostfilm
(2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Lostfilm.tv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148.1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145.6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57.7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46.3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100.4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99.7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57.2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57.2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27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Lostfilm </a:t>
            </a:r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входят проекты: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Lostfilm.info, Lostfilm.tv.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M24.ru</a:t>
            </a:r>
            <a:br>
              <a:rPr lang="ru-RU" smtClean="0"/>
            </a:br>
            <a:r>
              <a:rPr lang="ru-RU" smtClean="0"/>
              <a:t>Март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M24.ru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251.2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28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dirty="0" smtClean="0"/>
              <a:t>Аудитория холдинга </a:t>
            </a:r>
            <a:r>
              <a:rPr lang="ru-RU" dirty="0" err="1" smtClean="0"/>
              <a:t>Mail.Ru</a:t>
            </a:r>
            <a:r>
              <a:rPr lang="ru-RU" dirty="0" smtClean="0"/>
              <a:t> </a:t>
            </a:r>
            <a:r>
              <a:rPr lang="ru-RU" dirty="0" err="1" smtClean="0"/>
              <a:t>Group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Март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835627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620000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Mail.Ru Group
(2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проекта)***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Mail.ru
(29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Odnoklassniki.ru****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2 595.4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2 574.7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880.3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69.2%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68.6%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23.5%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366.9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323.7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2 141.5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2 077.2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533.7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57.1%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55.4%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49.8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1 265.9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1 192.0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33.7%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31.8%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29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*** В аудиторию холдинга </a:t>
            </a:r>
            <a:r>
              <a:rPr lang="en-US" sz="900" i="1" dirty="0" err="1" smtClean="0">
                <a:solidFill>
                  <a:schemeClr val="bg2"/>
                </a:solidFill>
                <a:cs typeface="Arial" charset="0"/>
              </a:rPr>
              <a:t>Mail.Ru</a:t>
            </a:r>
            <a:r>
              <a:rPr lang="en-US" sz="900" i="1" dirty="0" smtClean="0">
                <a:solidFill>
                  <a:schemeClr val="bg2"/>
                </a:solidFill>
                <a:cs typeface="Arial" charset="0"/>
              </a:rPr>
              <a:t> Group 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входят проекты: </a:t>
            </a:r>
            <a:r>
              <a:rPr lang="en-US" sz="900" i="1" dirty="0" smtClean="0">
                <a:solidFill>
                  <a:schemeClr val="bg2"/>
                </a:solidFill>
                <a:cs typeface="Arial" charset="0"/>
              </a:rPr>
              <a:t>Mail.ru (29 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проектов),</a:t>
            </a:r>
            <a:r>
              <a:rPr lang="en-US" sz="900" i="1" dirty="0" smtClean="0">
                <a:solidFill>
                  <a:schemeClr val="bg2"/>
                </a:solidFill>
                <a:cs typeface="Arial" charset="0"/>
              </a:rPr>
              <a:t>Odnoklassniki.ru.</a:t>
            </a:r>
          </a:p>
          <a:p>
            <a:r>
              <a:rPr lang="en-US" sz="900" i="1" dirty="0" smtClean="0">
                <a:solidFill>
                  <a:schemeClr val="bg2"/>
                </a:solidFill>
                <a:cs typeface="Arial" charset="0"/>
              </a:rPr>
              <a:t>* 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Проекты Рассылки (письма), </a:t>
            </a:r>
            <a:r>
              <a:rPr lang="en-US" sz="900" i="1" dirty="0" smtClean="0">
                <a:solidFill>
                  <a:schemeClr val="bg2"/>
                </a:solidFill>
                <a:cs typeface="Arial" charset="0"/>
              </a:rPr>
              <a:t>Games-online 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и Ролики </a:t>
            </a:r>
            <a:r>
              <a:rPr lang="en-US" sz="900" i="1" dirty="0" smtClean="0">
                <a:solidFill>
                  <a:schemeClr val="bg2"/>
                </a:solidFill>
                <a:cs typeface="Arial" charset="0"/>
              </a:rPr>
              <a:t>Mail.ru 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не включены в расчет аудитории портала </a:t>
            </a:r>
            <a:r>
              <a:rPr lang="en-US" sz="900" i="1" dirty="0" smtClean="0">
                <a:solidFill>
                  <a:schemeClr val="bg2"/>
                </a:solidFill>
                <a:cs typeface="Arial" charset="0"/>
              </a:rPr>
              <a:t>Mail.ru.</a:t>
            </a:r>
          </a:p>
          <a:p>
            <a:r>
              <a:rPr lang="en-US" sz="900" i="1" dirty="0" smtClean="0">
                <a:solidFill>
                  <a:schemeClr val="bg2"/>
                </a:solidFill>
                <a:cs typeface="Arial" charset="0"/>
              </a:rPr>
              <a:t>**** 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Ролики </a:t>
            </a:r>
            <a:r>
              <a:rPr lang="en-US" sz="900" i="1" dirty="0" err="1" smtClean="0">
                <a:solidFill>
                  <a:schemeClr val="bg2"/>
                </a:solidFill>
                <a:cs typeface="Arial" charset="0"/>
              </a:rPr>
              <a:t>Odnoklassniki</a:t>
            </a:r>
            <a:r>
              <a:rPr lang="en-US" sz="900" i="1" dirty="0" smtClean="0">
                <a:solidFill>
                  <a:schemeClr val="bg2"/>
                </a:solidFill>
                <a:cs typeface="Arial" charset="0"/>
              </a:rPr>
              <a:t> 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не включены в расчёт аудитории </a:t>
            </a:r>
            <a:r>
              <a:rPr lang="en-US" sz="900" i="1" dirty="0" smtClean="0">
                <a:solidFill>
                  <a:schemeClr val="bg2"/>
                </a:solidFill>
                <a:cs typeface="Arial" charset="0"/>
              </a:rPr>
              <a:t>Odnoklassniki.ru</a:t>
            </a:r>
            <a:endParaRPr lang="ru-RU" sz="9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514" name="Title_1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Аудитория интернет-проектов </a:t>
            </a:r>
            <a:br>
              <a:rPr lang="ru-RU" smtClean="0"/>
            </a:br>
            <a:r>
              <a:rPr lang="ru-RU" smtClean="0"/>
              <a:t>Март 2014</a:t>
            </a:r>
            <a:br>
              <a:rPr lang="ru-RU" smtClean="0"/>
            </a:br>
            <a:endParaRPr lang="ru-RU" dirty="0"/>
          </a:p>
        </p:txBody>
      </p:sp>
      <p:sp>
        <p:nvSpPr>
          <p:cNvPr id="576515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914400" y="5445125"/>
            <a:ext cx="6400800" cy="554038"/>
          </a:xfrm>
          <a:noFill/>
          <a:ln/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chemeClr val="tx2"/>
                </a:solidFill>
              </a:rPr>
              <a:t>Результаты Панельного исследования</a:t>
            </a: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Mail.ru</a:t>
            </a:r>
            <a:br>
              <a:rPr lang="ru-RU" smtClean="0"/>
            </a:br>
            <a:r>
              <a:rPr lang="ru-RU" smtClean="0"/>
              <a:t>Март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1999" cy="4789746"/>
        </p:xfrm>
        <a:graphic>
          <a:graphicData uri="http://schemas.openxmlformats.org/drawingml/2006/table">
            <a:tbl>
              <a:tblPr/>
              <a:tblGrid>
                <a:gridCol w="1363736"/>
                <a:gridCol w="1391109"/>
                <a:gridCol w="1221085"/>
                <a:gridCol w="1252814"/>
                <a:gridCol w="1221085"/>
                <a:gridCol w="1221085"/>
                <a:gridCol w="1221085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Mail.ru
(29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Почта, внутренние страницы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Главная страница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Ответы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Новости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2 574.7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2 003.2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1 936.5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1 461.6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1 097.9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68.6%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53.4%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51.6%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39.0%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29.3%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323.7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60.5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2 077.2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1 521.0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1 453.2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714.0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704.8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55.4%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38.7%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67.7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1 192.0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841.6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828.2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158.6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299.6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31.8%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30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Mail.ru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, для которых выборка за месяц &gt;= 60 человек.</a:t>
            </a:r>
          </a:p>
          <a:p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* Проекты Рассылки (письма),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Games-online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 и Ролики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Mail.ru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 не включены в расчет аудитории портала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Mail.ru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dirty="0" smtClean="0"/>
              <a:t>Аудитория </a:t>
            </a:r>
            <a:r>
              <a:rPr lang="ru-RU" dirty="0" err="1" smtClean="0"/>
              <a:t>Mail.ru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Март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5427"/>
        </p:xfrm>
        <a:graphic>
          <a:graphicData uri="http://schemas.openxmlformats.org/drawingml/2006/table">
            <a:tbl>
              <a:tblPr/>
              <a:tblGrid>
                <a:gridCol w="1352415"/>
                <a:gridCol w="1379561"/>
                <a:gridCol w="1210949"/>
                <a:gridCol w="1210949"/>
                <a:gridCol w="1210949"/>
                <a:gridCol w="1210949"/>
                <a:gridCol w="1316229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Мой мир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Поиск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Ролики*</a:t>
                      </a: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Авто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Афиша &amp; ТВ-программа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1 067.8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970.8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684.5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561.3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555.8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28.5%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25.9%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18.2%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15.0%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14.8%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88.0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492.8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532.4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248.0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156.0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179.8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48.3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31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Mail.ru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, для которых выборка за месяц &gt;= 60 человек.</a:t>
            </a:r>
          </a:p>
          <a:p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* Проекты Рассылки (письма),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Games-online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 и Ролики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Mail.ru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 не включены в расчет аудитории портала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Mail.ru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Mail.ru</a:t>
            </a:r>
            <a:br>
              <a:rPr lang="ru-RU" smtClean="0"/>
            </a:br>
            <a:r>
              <a:rPr lang="ru-RU" smtClean="0"/>
              <a:t>Март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Леди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Игры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Дети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Здоровье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Hi-Tech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539.3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454.6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427.6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371.6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329.4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14.4%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158.1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117.2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70.1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80.6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39.3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32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Mail.ru,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Mail.ru</a:t>
            </a:r>
            <a:br>
              <a:rPr lang="ru-RU" smtClean="0"/>
            </a:br>
            <a:r>
              <a:rPr lang="ru-RU" smtClean="0"/>
              <a:t>Март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52415"/>
                <a:gridCol w="1379561"/>
                <a:gridCol w="1210949"/>
                <a:gridCol w="1316229"/>
                <a:gridCol w="1210949"/>
                <a:gridCol w="1210949"/>
                <a:gridCol w="1210949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Погода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Недвижимость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Файлы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Работа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Товары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301.4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231.0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223.3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198.0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139.4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88.0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66.0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33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Mail.ru,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Mail.ru</a:t>
            </a:r>
            <a:br>
              <a:rPr lang="ru-RU" smtClean="0"/>
            </a:br>
            <a:r>
              <a:rPr lang="ru-RU" smtClean="0"/>
              <a:t>Март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Знакомства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134.8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38.5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34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Mail.ru,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проекта Мой мир портала Mail.ru</a:t>
            </a:r>
            <a:br>
              <a:rPr lang="ru-RU" smtClean="0"/>
            </a:br>
            <a:r>
              <a:rPr lang="ru-RU" smtClean="0"/>
              <a:t>Март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7666543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Мой мир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Мой мир
(раздел)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Фото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Видео*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1 067.8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887.3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649.1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301.5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28.5%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23.7%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17.3%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88.0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492.8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413.0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156.0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35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проекта Мой мир портала </a:t>
            </a:r>
            <a:r>
              <a:rPr lang="ru-RU" sz="900" i="1" dirty="0" err="1" smtClean="0">
                <a:solidFill>
                  <a:schemeClr val="bg2"/>
                </a:solidFill>
                <a:cs typeface="Arial" charset="0"/>
              </a:rPr>
              <a:t>Mail.ru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, для которых выборка за месяц &gt;= 60 человек.</a:t>
            </a:r>
          </a:p>
          <a:p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* Ролики </a:t>
            </a:r>
            <a:r>
              <a:rPr lang="ru-RU" sz="900" i="1" dirty="0" err="1" smtClean="0">
                <a:solidFill>
                  <a:schemeClr val="bg2"/>
                </a:solidFill>
                <a:cs typeface="Arial" charset="0"/>
              </a:rPr>
              <a:t>Mail.ru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 не включены в расчет аудитории раздела Видео проекта Мой мир.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Odnoklassniki.ru</a:t>
            </a:r>
            <a:br>
              <a:rPr lang="ru-RU" smtClean="0"/>
            </a:br>
            <a:r>
              <a:rPr lang="ru-RU" smtClean="0"/>
              <a:t>Март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716711" cy="4685427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620000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Odnoklassniki.ru*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Odnoklassniki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880.3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334.1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23.5%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533.7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178.6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49.8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61.0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36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* Ролики </a:t>
            </a:r>
            <a:r>
              <a:rPr lang="en-US" sz="1000" i="1" dirty="0" err="1" smtClean="0">
                <a:solidFill>
                  <a:schemeClr val="bg2"/>
                </a:solidFill>
                <a:cs typeface="Arial" charset="0"/>
              </a:rPr>
              <a:t>Odnoklassniki</a:t>
            </a:r>
            <a:r>
              <a:rPr lang="en-US" sz="1000" i="1" dirty="0" smtClean="0">
                <a:solidFill>
                  <a:schemeClr val="bg2"/>
                </a:solidFill>
                <a:cs typeface="Arial" charset="0"/>
              </a:rPr>
              <a:t> 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не включены в расчёт аудитории </a:t>
            </a:r>
            <a:r>
              <a:rPr lang="en-US" sz="1000" i="1" dirty="0" smtClean="0">
                <a:solidFill>
                  <a:schemeClr val="bg2"/>
                </a:solidFill>
                <a:cs typeface="Arial" charset="0"/>
              </a:rPr>
              <a:t>Odnoklassniki.ru.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Megogo.net</a:t>
            </a:r>
            <a:br>
              <a:rPr lang="ru-RU" smtClean="0"/>
            </a:br>
            <a:r>
              <a:rPr lang="ru-RU" smtClean="0"/>
              <a:t>Март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5427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Megogo.net*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Megogo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286.4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171.2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48.6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37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* Ролики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Megogo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 не включены в расчёт аудитории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Megogo.net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.</a:t>
            </a:r>
          </a:p>
          <a:p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валидным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Metro</a:t>
            </a:r>
            <a:br>
              <a:rPr lang="ru-RU" smtClean="0"/>
            </a:br>
            <a:r>
              <a:rPr lang="ru-RU" smtClean="0"/>
              <a:t>Март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322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332000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Metro
(2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Metronews.ru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266.3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266.3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38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Metro </a:t>
            </a:r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входят проекты: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Metronews.ru, Modmod.ru.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Mk.ru</a:t>
            </a:r>
            <a:br>
              <a:rPr lang="ru-RU" smtClean="0"/>
            </a:br>
            <a:r>
              <a:rPr lang="ru-RU" smtClean="0"/>
              <a:t>Март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Mk.ru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258.0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77.5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39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Aif.ru</a:t>
            </a:r>
            <a:br>
              <a:rPr lang="ru-RU" smtClean="0"/>
            </a:br>
            <a:r>
              <a:rPr lang="ru-RU" smtClean="0"/>
              <a:t>Март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Aif.ru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466.6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158.5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холдинга MoskvaFM</a:t>
            </a:r>
            <a:br>
              <a:rPr lang="ru-RU" smtClean="0"/>
            </a:br>
            <a:r>
              <a:rPr lang="ru-RU" smtClean="0"/>
              <a:t>Март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MoskvaFM
(2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Moskva.fm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193.0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118.5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67.7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проектов холдинга MoskvaFM входят проекты: Moskva.fm, Piter.fm.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News Media</a:t>
            </a:r>
            <a:br>
              <a:rPr lang="ru-RU" smtClean="0"/>
            </a:br>
            <a:r>
              <a:rPr lang="ru-RU" smtClean="0"/>
              <a:t>Март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78367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332000"/>
                <a:gridCol w="1257300"/>
                <a:gridCol w="1257300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News Media
(5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Rusnovosti.ru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Lifenews.ru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Izvestia.ru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527.4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261.2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247.6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214.4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14.1%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86.0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70.8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News Media </a:t>
            </a:r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входят проекты: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Lifenews.ru, Lifesports.ru, Izvestia.ru, Heat.ru, Rusnovosti.ru.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dirty="0" smtClean="0"/>
              <a:t>Аудитория </a:t>
            </a:r>
            <a:r>
              <a:rPr lang="ru-RU" dirty="0" err="1" smtClean="0"/>
              <a:t>Newstube</a:t>
            </a:r>
            <a:r>
              <a:rPr lang="en-US" dirty="0" smtClean="0"/>
              <a:t>.</a:t>
            </a:r>
            <a:r>
              <a:rPr lang="en-US" dirty="0" err="1" smtClean="0"/>
              <a:t>ru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Март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0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24761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Newstube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293.3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5023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3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3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PDG</a:t>
            </a:r>
            <a:br>
              <a:rPr lang="ru-RU" smtClean="0"/>
            </a:br>
            <a:r>
              <a:rPr lang="ru-RU" smtClean="0"/>
              <a:t>Март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654169" cy="4679999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  <a:gridCol w="1225458"/>
                <a:gridCol w="1332000"/>
              </a:tblGrid>
              <a:tr h="708164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Интернет издательство PDG
(6 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Restate.ru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Peterburg2.ru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458.3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171.6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163.7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413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49.2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41.3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413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413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проектов PDG входят проекты: 110km.ru, Allnw.ru, Peterburg2.ru, Restate.ru, TourOut.ru, Vchera.com.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Pladform</a:t>
            </a:r>
            <a:br>
              <a:rPr lang="ru-RU" smtClean="0"/>
            </a:br>
            <a:r>
              <a:rPr lang="ru-RU" smtClean="0"/>
              <a:t>Март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0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24761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Pladform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227.5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5023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3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3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Planeta-online.tv</a:t>
            </a:r>
            <a:br>
              <a:rPr lang="ru-RU" smtClean="0"/>
            </a:br>
            <a:r>
              <a:rPr lang="ru-RU" smtClean="0"/>
              <a:t>Март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428711" cy="4685427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Planeta-online.tv*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Planeta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-online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206.8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152.6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* Ролики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Planeta-online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 не включены в расчёт аудитории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Planeta-online.tv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.</a:t>
            </a:r>
          </a:p>
          <a:p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валидным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Playground.ru</a:t>
            </a:r>
            <a:br>
              <a:rPr lang="ru-RU" smtClean="0"/>
            </a:br>
            <a:r>
              <a:rPr lang="ru-RU" smtClean="0"/>
              <a:t>Март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967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Playground.ru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126.0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Rg.ru</a:t>
            </a:r>
            <a:br>
              <a:rPr lang="ru-RU" smtClean="0"/>
            </a:br>
            <a:r>
              <a:rPr lang="ru-RU" smtClean="0"/>
              <a:t>Март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Rg.ru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695.7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18.5%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Rutube</a:t>
            </a:r>
            <a:br>
              <a:rPr lang="ru-RU" smtClean="0"/>
            </a:br>
            <a:r>
              <a:rPr lang="ru-RU" smtClean="0"/>
              <a:t>Март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0001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2014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Rutube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Rutube.ru***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1 090.3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300.0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29.1%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522.8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130.8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* Ролики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Rutube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 // Партнёры не включены в расчёт аудитории Роликов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Rutube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.</a:t>
            </a:r>
          </a:p>
          <a:p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*** Ролики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Rutube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 и Ролики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Rutube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 // Партнёры не включены в расчёт аудитории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Rutube.ru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Роликов Rutube</a:t>
            </a:r>
            <a:br>
              <a:rPr lang="ru-RU" smtClean="0"/>
            </a:br>
            <a:r>
              <a:rPr lang="ru-RU" smtClean="0"/>
              <a:t>Март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1999" cy="4680001"/>
        </p:xfrm>
        <a:graphic>
          <a:graphicData uri="http://schemas.openxmlformats.org/drawingml/2006/table">
            <a:tbl>
              <a:tblPr/>
              <a:tblGrid>
                <a:gridCol w="1363736"/>
                <a:gridCol w="1391109"/>
                <a:gridCol w="1221085"/>
                <a:gridCol w="1221085"/>
                <a:gridCol w="1221085"/>
                <a:gridCol w="1252814"/>
                <a:gridCol w="1221085"/>
              </a:tblGrid>
              <a:tr h="42014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Rutube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Юмор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Кино, ТВ, телешоу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Музыка, выступления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Семья, дом, дети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1 090.3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501.3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486.2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412.6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189.0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29.1%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13.4%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13.0%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522.8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197.7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139.1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130.8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50.4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Роликов Rutube,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All.biz</a:t>
            </a:r>
            <a:br>
              <a:rPr lang="ru-RU" smtClean="0"/>
            </a:br>
            <a:r>
              <a:rPr lang="ru-RU" smtClean="0"/>
              <a:t>Март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All.biz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197.9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57.7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Роликов Rutube</a:t>
            </a:r>
            <a:br>
              <a:rPr lang="ru-RU" smtClean="0"/>
            </a:br>
            <a:r>
              <a:rPr lang="ru-RU" smtClean="0"/>
              <a:t>Март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1999" cy="4680003"/>
        </p:xfrm>
        <a:graphic>
          <a:graphicData uri="http://schemas.openxmlformats.org/drawingml/2006/table">
            <a:tbl>
              <a:tblPr/>
              <a:tblGrid>
                <a:gridCol w="1363736"/>
                <a:gridCol w="1391109"/>
                <a:gridCol w="1221085"/>
                <a:gridCol w="1221085"/>
                <a:gridCol w="1252814"/>
                <a:gridCol w="1221085"/>
                <a:gridCol w="1221085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Спорт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Творчество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Мультфильмы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Приват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Новости, политика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152.1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146.8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132.5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123.1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113.8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38.0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38.6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Роликов Rutube,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Роликов Rutube</a:t>
            </a:r>
            <a:br>
              <a:rPr lang="ru-RU" smtClean="0"/>
            </a:br>
            <a:r>
              <a:rPr lang="ru-RU" smtClean="0"/>
              <a:t>Март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Природа, животные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111.3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Роликов Rutube,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Sport-express.ru</a:t>
            </a:r>
            <a:br>
              <a:rPr lang="ru-RU" smtClean="0"/>
            </a:br>
            <a:r>
              <a:rPr lang="ru-RU" smtClean="0"/>
              <a:t>Март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547627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Sport-express.ru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Сочи 2014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Новости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390.4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214.2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168.2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Sport-express.ru,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Sports.ru</a:t>
            </a:r>
            <a:br>
              <a:rPr lang="ru-RU" smtClean="0"/>
            </a:br>
            <a:r>
              <a:rPr lang="ru-RU" smtClean="0"/>
              <a:t>Март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Sports.ru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Футбол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232.4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143.5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50.1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Sports.ru,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Topface.com</a:t>
            </a:r>
            <a:br>
              <a:rPr lang="ru-RU" smtClean="0"/>
            </a:br>
            <a:r>
              <a:rPr lang="ru-RU" smtClean="0"/>
              <a:t>Март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Topface //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Партнёры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136.6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67.5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67.4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Translate.ru</a:t>
            </a:r>
            <a:br>
              <a:rPr lang="ru-RU" smtClean="0"/>
            </a:br>
            <a:r>
              <a:rPr lang="ru-RU" smtClean="0"/>
              <a:t>Март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967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Translate.ru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167.3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79.6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Tvc.ru</a:t>
            </a:r>
            <a:br>
              <a:rPr lang="ru-RU" smtClean="0"/>
            </a:br>
            <a:r>
              <a:rPr lang="ru-RU" smtClean="0"/>
              <a:t>Март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Tvc.ru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193.4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Tvigle.ru</a:t>
            </a:r>
            <a:br>
              <a:rPr lang="ru-RU" smtClean="0"/>
            </a:br>
            <a:r>
              <a:rPr lang="ru-RU" smtClean="0"/>
              <a:t>Март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0001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2014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Tvigle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Tvigle.ru*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546.9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190.1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14.6%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60.0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* Ролики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Tvigle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 не включены в расчёт аудитории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Tvigle.ru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Роликов Tvigle</a:t>
            </a:r>
            <a:br>
              <a:rPr lang="ru-RU" smtClean="0"/>
            </a:br>
            <a:r>
              <a:rPr lang="ru-RU" smtClean="0"/>
              <a:t>Март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441085" cy="4680001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</a:tblGrid>
              <a:tr h="42014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Tvigle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Premium TV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Digital TV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546.9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446.0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129.7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14.6%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49.1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Роликов Tvigle,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Tvzavr.ru</a:t>
            </a:r>
            <a:br>
              <a:rPr lang="ru-RU" smtClean="0"/>
            </a:br>
            <a:r>
              <a:rPr lang="ru-RU" smtClean="0"/>
              <a:t>Март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Tvzavr.ru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139.9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39.5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Auto.ru</a:t>
            </a:r>
            <a:br>
              <a:rPr lang="ru-RU" smtClean="0"/>
            </a:br>
            <a:r>
              <a:rPr lang="ru-RU" smtClean="0"/>
              <a:t>Март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Auto.ru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425.0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149.1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38.9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Wamba</a:t>
            </a:r>
            <a:br>
              <a:rPr lang="ru-RU" smtClean="0"/>
            </a:br>
            <a:r>
              <a:rPr lang="ru-RU" smtClean="0"/>
              <a:t>Март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2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577136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Mamba //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Партнёры сайта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152.9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70.5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37.9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Web Prime Group</a:t>
            </a:r>
            <a:br>
              <a:rPr lang="ru-RU" smtClean="0"/>
            </a:br>
            <a:r>
              <a:rPr lang="ru-RU" smtClean="0"/>
              <a:t>Март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2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577136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Web Prime Group
(25 проектов)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189.0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56.3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Web Prime Group,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Zoomby.ru</a:t>
            </a:r>
            <a:br>
              <a:rPr lang="ru-RU" smtClean="0"/>
            </a:br>
            <a:r>
              <a:rPr lang="ru-RU" smtClean="0"/>
              <a:t>Март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5427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Zoomby.ru*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Zoomby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406.8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299.0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156.8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100.7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* Ролики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Zoomby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 не включены в расчёт аудитории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Zoomby.ru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ВГТРК</a:t>
            </a:r>
            <a:br>
              <a:rPr lang="ru-RU" smtClean="0"/>
            </a:br>
            <a:r>
              <a:rPr lang="ru-RU" smtClean="0"/>
              <a:t>Март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7698385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57300"/>
                <a:gridCol w="122545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ВГТРК
(6 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Vesti.ru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Sportbox.ru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Russia.tv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921.1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711.0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265.0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163.3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24.6%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19.0%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411.3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49.3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97.1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60.4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ВГТРК входят проекты: Filmpro.ru, Gmbox.ru, Russia.tv, Sportbox.ru, Vesti.ru, Vestifinance.ru.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Vesti.ru</a:t>
            </a:r>
            <a:br>
              <a:rPr lang="ru-RU" smtClean="0"/>
            </a:br>
            <a:r>
              <a:rPr lang="ru-RU" smtClean="0"/>
              <a:t>Март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5427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Vesti.ru*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Vesti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711.0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286.0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19.0%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97.9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60.4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* Ролики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Vesti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 не включены в расчёт аудитории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Vesti.ru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Sportbox.ru</a:t>
            </a:r>
            <a:br>
              <a:rPr lang="ru-RU" smtClean="0"/>
            </a:br>
            <a:r>
              <a:rPr lang="ru-RU" smtClean="0"/>
              <a:t>Март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47469" cy="4685427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57300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Sportbox.ru*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Sportbox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265.0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118.6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* Ролики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Sportbox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 не включены в расчёт аудитории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Sportbox.ru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.</a:t>
            </a:r>
          </a:p>
          <a:p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валидным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холдинга
Дождь, Слон и Большой город</a:t>
            </a:r>
            <a:br>
              <a:rPr lang="ru-RU" smtClean="0"/>
            </a:br>
            <a:r>
              <a:rPr lang="ru-RU" smtClean="0"/>
              <a:t>Март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441085" cy="4680002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</a:tblGrid>
              <a:tr h="577136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Дождь, Слон и Большой город
(3 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Tvrain.ru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Slon.ru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457.4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374.9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200.2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78.1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48.6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холдинга Дождь, Слон и Большой город входят проекты: Tvrain.ru, Slon.ru, Bg.ru.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Tvrain.ru</a:t>
            </a:r>
            <a:br>
              <a:rPr lang="ru-RU" smtClean="0"/>
            </a:br>
            <a:r>
              <a:rPr lang="ru-RU" smtClean="0"/>
              <a:t>Март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5427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Tvrain.ru*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Tvrain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374.9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215.4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79.1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* Прямой эфир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Tvrain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 и Ролики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Tvrain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 не включёны в расчёт аудитории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Tvrain.ru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ИД Axel Springer Russia</a:t>
            </a:r>
            <a:br>
              <a:rPr lang="ru-RU" smtClean="0"/>
            </a:br>
            <a:r>
              <a:rPr lang="ru-RU" smtClean="0"/>
              <a:t>Март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0002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577136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Axel Springer Russia
(3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Forbes.ru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417.6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381.4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130.9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ИД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Axel Springer Russia </a:t>
            </a:r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входят проекты: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Forbes.ru, Geo.ru, Finanz.ru.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ИД Hearst Shkulev Media</a:t>
            </a:r>
            <a:br>
              <a:rPr lang="ru-RU" smtClean="0"/>
            </a:br>
            <a:r>
              <a:rPr lang="ru-RU" smtClean="0"/>
              <a:t>Март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547627" cy="4680002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332000"/>
                <a:gridCol w="1225458"/>
              </a:tblGrid>
              <a:tr h="577136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ИД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Hearst Shkulev Media
(13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Maximonline.ru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E1.ru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460.6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128.8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124.4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147.5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777044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* В аудиторию ИД </a:t>
            </a:r>
            <a:r>
              <a:rPr lang="en-US" sz="900" i="1" dirty="0" smtClean="0">
                <a:solidFill>
                  <a:schemeClr val="bg2"/>
                </a:solidFill>
                <a:cs typeface="Arial" charset="0"/>
              </a:rPr>
              <a:t>Hearst </a:t>
            </a:r>
            <a:r>
              <a:rPr lang="en-US" sz="900" i="1" dirty="0" err="1" smtClean="0">
                <a:solidFill>
                  <a:schemeClr val="bg2"/>
                </a:solidFill>
                <a:cs typeface="Arial" charset="0"/>
              </a:rPr>
              <a:t>Shkulev</a:t>
            </a:r>
            <a:r>
              <a:rPr lang="en-US" sz="900" i="1" dirty="0" smtClean="0">
                <a:solidFill>
                  <a:schemeClr val="bg2"/>
                </a:solidFill>
                <a:cs typeface="Arial" charset="0"/>
              </a:rPr>
              <a:t> Media 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входят проекты: </a:t>
            </a:r>
            <a:r>
              <a:rPr lang="en-US" sz="900" i="1" dirty="0" smtClean="0">
                <a:solidFill>
                  <a:schemeClr val="bg2"/>
                </a:solidFill>
                <a:cs typeface="Arial" charset="0"/>
              </a:rPr>
              <a:t>Barnaul-rabota.ru, E1.ru, Elle.ru, Gilcom.ru, Kem-rabota.ru, Maximonline.ru, Ngs.ru, Nn.ru, Prm.ru, Psychologies.ru, Rabota55.ru, Starhit.ru, Wday.ru.</a:t>
            </a:r>
          </a:p>
          <a:p>
            <a:r>
              <a:rPr lang="en-US" sz="900" i="1" dirty="0" smtClean="0">
                <a:solidFill>
                  <a:schemeClr val="bg2"/>
                </a:solidFill>
                <a:cs typeface="Arial" charset="0"/>
              </a:rPr>
              <a:t>** 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В силу размера выборки значение не является статистически </a:t>
            </a:r>
            <a:r>
              <a:rPr lang="ru-RU" sz="900" i="1" dirty="0" err="1" smtClean="0">
                <a:solidFill>
                  <a:schemeClr val="bg2"/>
                </a:solidFill>
                <a:cs typeface="Arial" charset="0"/>
              </a:rPr>
              <a:t>валидным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Avito.ru</a:t>
            </a:r>
            <a:br>
              <a:rPr lang="ru-RU" smtClean="0"/>
            </a:br>
            <a:r>
              <a:rPr lang="ru-RU" smtClean="0"/>
              <a:t>Март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Avito.ru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Поиск по всем категориям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Стартовая страница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Транспорт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Личные вещи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1 245.8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806.7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640.6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465.6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363.7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33.2%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21.5%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17.1%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139.9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80.5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665.1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395.2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288.8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59.5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220.5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71.1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39.3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Avito.ru,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dirty="0" smtClean="0"/>
              <a:t>Аудитория проектов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ИД </a:t>
            </a:r>
            <a:r>
              <a:rPr lang="ru-RU" dirty="0" err="1" smtClean="0"/>
              <a:t>Sanoma</a:t>
            </a:r>
            <a:r>
              <a:rPr lang="ru-RU" dirty="0" smtClean="0"/>
              <a:t> </a:t>
            </a:r>
            <a:r>
              <a:rPr lang="ru-RU" dirty="0" err="1" smtClean="0"/>
              <a:t>Independent</a:t>
            </a:r>
            <a:r>
              <a:rPr lang="ru-RU" dirty="0" smtClean="0"/>
              <a:t> </a:t>
            </a:r>
            <a:r>
              <a:rPr lang="ru-RU" dirty="0" err="1" smtClean="0"/>
              <a:t>Media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Март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654169" cy="4679999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  <a:gridCol w="1332000"/>
                <a:gridCol w="1225458"/>
              </a:tblGrid>
              <a:tr h="708164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Sanoma Independent Media
(11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Vedomosti.ru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Cosmo.ru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583.0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329.6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128.9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15.5%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413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231.3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129.0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39.7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413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46.6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413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791445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* В аудиторию проектов ИД </a:t>
            </a:r>
            <a:r>
              <a:rPr lang="en-US" sz="900" i="1" dirty="0" err="1" smtClean="0">
                <a:solidFill>
                  <a:schemeClr val="bg2"/>
                </a:solidFill>
                <a:cs typeface="Arial" charset="0"/>
              </a:rPr>
              <a:t>Sanoma</a:t>
            </a:r>
            <a:r>
              <a:rPr lang="en-US" sz="900" i="1" dirty="0" smtClean="0">
                <a:solidFill>
                  <a:schemeClr val="bg2"/>
                </a:solidFill>
                <a:cs typeface="Arial" charset="0"/>
              </a:rPr>
              <a:t> Independent Media 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входят проекты: </a:t>
            </a:r>
            <a:r>
              <a:rPr lang="en-US" sz="900" i="1" dirty="0" smtClean="0">
                <a:solidFill>
                  <a:schemeClr val="bg2"/>
                </a:solidFill>
                <a:cs typeface="Arial" charset="0"/>
              </a:rPr>
              <a:t>Cosmo.ru, Cosmoshopping.ru, Goodhouse.ru, Popmech.ru, RB.ru, Wedding-magazine.ru, Vedomosti.ru, Seemore.ru, Mhealth.ru, Esquire.ru, Nat-geo.ru.</a:t>
            </a:r>
          </a:p>
          <a:p>
            <a:r>
              <a:rPr lang="en-US" sz="900" i="1" dirty="0" smtClean="0">
                <a:solidFill>
                  <a:schemeClr val="bg2"/>
                </a:solidFill>
                <a:cs typeface="Arial" charset="0"/>
              </a:rPr>
              <a:t>** 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В силу размера выборки значение не является статистически </a:t>
            </a:r>
            <a:r>
              <a:rPr lang="ru-RU" sz="900" i="1" dirty="0" err="1" smtClean="0">
                <a:solidFill>
                  <a:schemeClr val="bg2"/>
                </a:solidFill>
                <a:cs typeface="Arial" charset="0"/>
              </a:rPr>
              <a:t>валидным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ИД КоммерсантЪ</a:t>
            </a:r>
            <a:br>
              <a:rPr lang="ru-RU" smtClean="0"/>
            </a:br>
            <a:r>
              <a:rPr lang="ru-RU" smtClean="0"/>
              <a:t>Март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967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Kommersant.ru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356.5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146.6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ИД Комсомольская Правда</a:t>
            </a:r>
            <a:br>
              <a:rPr lang="ru-RU" smtClean="0"/>
            </a:br>
            <a:r>
              <a:rPr lang="ru-RU" smtClean="0"/>
              <a:t>Март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579469" cy="4679999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  <a:gridCol w="1225458"/>
                <a:gridCol w="1257300"/>
              </a:tblGrid>
              <a:tr h="708164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ИД Комсомольская Правда
(4 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Kp.ru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Sovsport.ru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676.1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555.8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192.6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18.0%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14.8%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5.1</a:t>
                      </a: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413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269.0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72.8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1.9</a:t>
                      </a: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413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5.2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57.1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16.3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0.4</a:t>
                      </a: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413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3.3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проектов ИД Комсомольская Правда входят проекты: Eg.ru, Kp.ru, Kp-Avto.ru, Sovsport.ru.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Kp.ru</a:t>
            </a:r>
            <a:br>
              <a:rPr lang="ru-RU" smtClean="0"/>
            </a:br>
            <a:r>
              <a:rPr lang="ru-RU" smtClean="0"/>
              <a:t>Март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Kp.ru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Общество
(Общество)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555.8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162.1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14.8%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Kp.ru,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ИД "ТОП-50"</a:t>
            </a:r>
            <a:br>
              <a:rPr lang="ru-RU" smtClean="0"/>
            </a:br>
            <a:r>
              <a:rPr lang="ru-RU" smtClean="0"/>
              <a:t>Март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ИД "ТОП-50"
(5 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Woman.ru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470.8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390.4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ИД "ТОП-50" входят проекты: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Gurman.ru, Sobaka.ru, Timeout.ru, Videoguide.ru, Woman.ru.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ИД Эксперт</a:t>
            </a:r>
            <a:br>
              <a:rPr lang="ru-RU" smtClean="0"/>
            </a:br>
            <a:r>
              <a:rPr lang="ru-RU" smtClean="0"/>
              <a:t>Март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ИД Эксперт
(3 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Expert.ru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215.7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205.4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78.8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ИД Эксперт входят проекты: Expert.ru, Fincake.ru, Rusrep.ru.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Интерфакс</a:t>
            </a:r>
            <a:br>
              <a:rPr lang="ru-RU" smtClean="0"/>
            </a:br>
            <a:r>
              <a:rPr lang="ru-RU" smtClean="0"/>
              <a:t>Март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5794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57300"/>
                <a:gridCol w="1332000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Интерфакс
(3 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Interfax.ru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Interfax-russia.ru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507.6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445.6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121.3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13.5%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208.9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37.7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Интерфакс входят проекты: Interfax.ru, Finmarket.ru, Interfax-russia.ru.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Корпорации Гуру</a:t>
            </a:r>
            <a:br>
              <a:rPr lang="ru-RU" smtClean="0"/>
            </a:br>
            <a:r>
              <a:rPr lang="ru-RU" smtClean="0"/>
              <a:t>Март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22011" cy="4680002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57300"/>
              </a:tblGrid>
              <a:tr h="577136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Корпорация Гуру
(4 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153.1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проектов Корпорации Гуру входят проекты: Carsguru.ru, Gameguru.ru, Mobiguru.ru, Onlineguru.ru.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объединенной
компании Afisha-Rambler-SUP</a:t>
            </a:r>
            <a:br>
              <a:rPr lang="ru-RU" smtClean="0"/>
            </a:br>
            <a:r>
              <a:rPr lang="ru-RU" smtClean="0"/>
              <a:t>Март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1999" cy="4680002"/>
        </p:xfrm>
        <a:graphic>
          <a:graphicData uri="http://schemas.openxmlformats.org/drawingml/2006/table">
            <a:tbl>
              <a:tblPr/>
              <a:tblGrid>
                <a:gridCol w="1336590"/>
                <a:gridCol w="1363418"/>
                <a:gridCol w="1300827"/>
                <a:gridCol w="1300827"/>
                <a:gridCol w="1196779"/>
                <a:gridCol w="1196779"/>
                <a:gridCol w="1196779"/>
              </a:tblGrid>
              <a:tr h="577136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Afisha-Rambler-SUP
(20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проектов)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LiveJournal.com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Rambler
(17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Lenta.ru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Gazeta.ru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1 921.4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1 149.9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835.1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667.1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666.9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51.2%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30.7%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22.3%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17.8%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17.8%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79.4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1 228.0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612.7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452.1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326.9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32.7%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536.4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100.8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68.8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748240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объединенной компании </a:t>
            </a:r>
            <a:r>
              <a:rPr lang="ru-RU" sz="900" i="1" dirty="0" err="1" smtClean="0">
                <a:solidFill>
                  <a:schemeClr val="bg2"/>
                </a:solidFill>
                <a:cs typeface="Arial" charset="0"/>
              </a:rPr>
              <a:t>Afisha-Rambler-SUP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, для которых выборка за месяц &gt;= 60 человек.</a:t>
            </a:r>
          </a:p>
          <a:p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* Ролики </a:t>
            </a:r>
            <a:r>
              <a:rPr lang="ru-RU" sz="900" i="1" dirty="0" err="1" smtClean="0">
                <a:solidFill>
                  <a:schemeClr val="bg2"/>
                </a:solidFill>
                <a:cs typeface="Arial" charset="0"/>
              </a:rPr>
              <a:t>Rambler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 не включены в расчет аудитории портала </a:t>
            </a:r>
            <a:r>
              <a:rPr lang="ru-RU" sz="900" i="1" dirty="0" err="1" smtClean="0">
                <a:solidFill>
                  <a:schemeClr val="bg2"/>
                </a:solidFill>
                <a:cs typeface="Arial" charset="0"/>
              </a:rPr>
              <a:t>Rambler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объединенной
компании Afisha-Rambler-SUP</a:t>
            </a:r>
            <a:br>
              <a:rPr lang="ru-RU" smtClean="0"/>
            </a:br>
            <a:r>
              <a:rPr lang="ru-RU" smtClean="0"/>
              <a:t>Март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7989085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548000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Championat.com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Afisha.ru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Eda.ru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Price.ru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297.7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280.0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130.5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125.6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100.2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39.2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48.4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объединенной компании Afisha-Rambler-SUP, для которых выборка за месяц &gt;= 60 человек.</a:t>
            </a:r>
          </a:p>
          <a:p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9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Avito.ru</a:t>
            </a:r>
            <a:br>
              <a:rPr lang="ru-RU" smtClean="0"/>
            </a:br>
            <a:r>
              <a:rPr lang="ru-RU" smtClean="0"/>
              <a:t>Март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2" cy="4680003"/>
        </p:xfrm>
        <a:graphic>
          <a:graphicData uri="http://schemas.openxmlformats.org/drawingml/2006/table">
            <a:tbl>
              <a:tblPr/>
              <a:tblGrid>
                <a:gridCol w="1347647"/>
                <a:gridCol w="1374697"/>
                <a:gridCol w="1238033"/>
                <a:gridCol w="1206679"/>
                <a:gridCol w="1206679"/>
                <a:gridCol w="1311588"/>
                <a:gridCol w="1206679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Бытовая электроника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Для дома и дачи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Хобби и отдых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Недвижимость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Работа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330.7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314.9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312.4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291.5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250.5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129.5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120.4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110.9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97.9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Avito.ru,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Rambler</a:t>
            </a:r>
            <a:br>
              <a:rPr lang="ru-RU" smtClean="0"/>
            </a:br>
            <a:r>
              <a:rPr lang="ru-RU" smtClean="0"/>
              <a:t>Март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1999" cy="4680003"/>
        </p:xfrm>
        <a:graphic>
          <a:graphicData uri="http://schemas.openxmlformats.org/drawingml/2006/table">
            <a:tbl>
              <a:tblPr/>
              <a:tblGrid>
                <a:gridCol w="1363736"/>
                <a:gridCol w="1391109"/>
                <a:gridCol w="1221085"/>
                <a:gridCol w="1221085"/>
                <a:gridCol w="1221085"/>
                <a:gridCol w="1221085"/>
                <a:gridCol w="1252814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Rambler
(17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Главная страница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Новости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Почта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Результаты поиска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835.1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579.8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504.5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258.8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152.8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22.3%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15.5%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13.4%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452.1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333.5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157.2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90.7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Rambler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, для которых выборка за месяц &gt;= 60 человек.</a:t>
            </a:r>
          </a:p>
          <a:p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* Ролики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Rambler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 не включены в расчет аудитории портала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Rambler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LiveJournal.com</a:t>
            </a:r>
            <a:br>
              <a:rPr lang="ru-RU" smtClean="0"/>
            </a:br>
            <a:r>
              <a:rPr lang="ru-RU" smtClean="0"/>
              <a:t>Март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428711" cy="4794480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LiveJournal.com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Блоги, пользователи без логина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1 149.9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1 098.7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30.7%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29.3%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612.7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557.1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77704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LiveJournal.com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 портала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Afisha-Rambler-SUP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, для которых выборка за месяц &gt;= 60 человек.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Lenta.ru</a:t>
            </a:r>
            <a:br>
              <a:rPr lang="ru-RU" smtClean="0"/>
            </a:br>
            <a:r>
              <a:rPr lang="ru-RU" smtClean="0"/>
              <a:t>Март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Lenta.ru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б.СССР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 России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 мире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Масс-медиа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667.1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376.6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368.7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249.6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234.3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17.8%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326.9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166.0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161.0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98.9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100.8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40.8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77704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проекта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Lenta.ru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 портала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Afisha-Rambler-SUP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, для которых выборка за месяц &gt;= 60 человек.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Lenta.ru</a:t>
            </a:r>
            <a:br>
              <a:rPr lang="ru-RU" smtClean="0"/>
            </a:br>
            <a:r>
              <a:rPr lang="ru-RU" smtClean="0"/>
              <a:t>Март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441085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Экономика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Главная страница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 высоком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218.5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202.8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135.9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88.9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76984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проекта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Lenta.ru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 портала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Afisha-Rambler-SUP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, для которых выборка за месяц &gt;= 60 человек.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объединенной
редакции Newsru.com</a:t>
            </a:r>
            <a:br>
              <a:rPr lang="ru-RU" smtClean="0"/>
            </a:br>
            <a:r>
              <a:rPr lang="ru-RU" smtClean="0"/>
              <a:t>Март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5794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57300"/>
                <a:gridCol w="1225458"/>
                <a:gridCol w="1332000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Newsru.com
(5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Newsru.com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Inopressa.ru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600.4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369.2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119.5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16.0%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60.6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40.9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777044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* В аудиторию проектов объединенной редакции </a:t>
            </a:r>
            <a:r>
              <a:rPr lang="ru-RU" sz="900" i="1" dirty="0" err="1" smtClean="0">
                <a:solidFill>
                  <a:schemeClr val="bg2"/>
                </a:solidFill>
                <a:cs typeface="Arial" charset="0"/>
              </a:rPr>
              <a:t>Newsru.com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 входят проекты: </a:t>
            </a:r>
            <a:r>
              <a:rPr lang="ru-RU" sz="900" i="1" dirty="0" err="1" smtClean="0">
                <a:solidFill>
                  <a:schemeClr val="bg2"/>
                </a:solidFill>
                <a:cs typeface="Arial" charset="0"/>
              </a:rPr>
              <a:t>Inopressa.ru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, </a:t>
            </a:r>
            <a:r>
              <a:rPr lang="ru-RU" sz="900" i="1" dirty="0" err="1" smtClean="0">
                <a:solidFill>
                  <a:schemeClr val="bg2"/>
                </a:solidFill>
                <a:cs typeface="Arial" charset="0"/>
              </a:rPr>
              <a:t>Newsmsk.ru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, </a:t>
            </a:r>
            <a:r>
              <a:rPr lang="ru-RU" sz="900" i="1" dirty="0" err="1" smtClean="0">
                <a:solidFill>
                  <a:schemeClr val="bg2"/>
                </a:solidFill>
                <a:cs typeface="Arial" charset="0"/>
              </a:rPr>
              <a:t>Newsru.com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, </a:t>
            </a:r>
            <a:r>
              <a:rPr lang="ru-RU" sz="900" i="1" dirty="0" err="1" smtClean="0">
                <a:solidFill>
                  <a:schemeClr val="bg2"/>
                </a:solidFill>
                <a:cs typeface="Arial" charset="0"/>
              </a:rPr>
              <a:t>Superstyle.ru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, </a:t>
            </a:r>
            <a:r>
              <a:rPr lang="ru-RU" sz="900" i="1" dirty="0" err="1" smtClean="0">
                <a:solidFill>
                  <a:schemeClr val="bg2"/>
                </a:solidFill>
                <a:cs typeface="Arial" charset="0"/>
              </a:rPr>
              <a:t>Zagolovki.ru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.</a:t>
            </a:r>
          </a:p>
          <a:p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</a:t>
            </a:r>
            <a:r>
              <a:rPr lang="ru-RU" sz="900" i="1" dirty="0" err="1" smtClean="0">
                <a:solidFill>
                  <a:schemeClr val="bg2"/>
                </a:solidFill>
                <a:cs typeface="Arial" charset="0"/>
              </a:rPr>
              <a:t>валидным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холдинга Первый канал</a:t>
            </a:r>
            <a:br>
              <a:rPr lang="ru-RU" smtClean="0"/>
            </a:br>
            <a:r>
              <a:rPr lang="ru-RU" smtClean="0"/>
              <a:t>Март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5427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1tv.ru*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1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tv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363.2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278.4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* Ролики 1tv не включены в расчёт аудитории 1tv.ru.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1tv.ru</a:t>
            </a:r>
            <a:br>
              <a:rPr lang="ru-RU" smtClean="0"/>
            </a:br>
            <a:r>
              <a:rPr lang="ru-RU" smtClean="0"/>
              <a:t>Март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7666543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1tv.ru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Новости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Сайты передач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Главная страница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363.2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193.5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133.4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121.9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59.4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1tv.ru,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холдинга РБК</a:t>
            </a:r>
            <a:br>
              <a:rPr lang="ru-RU" smtClean="0"/>
            </a:br>
            <a:r>
              <a:rPr lang="ru-RU" smtClean="0"/>
              <a:t>Март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1999" cy="4680003"/>
        </p:xfrm>
        <a:graphic>
          <a:graphicData uri="http://schemas.openxmlformats.org/drawingml/2006/table">
            <a:tbl>
              <a:tblPr/>
              <a:tblGrid>
                <a:gridCol w="1363736"/>
                <a:gridCol w="1391109"/>
                <a:gridCol w="1221085"/>
                <a:gridCol w="1221085"/>
                <a:gridCol w="1221085"/>
                <a:gridCol w="1221085"/>
                <a:gridCol w="1252814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Холдинг РБК
(14 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Rbc.ru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Utro.ru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Qip.ru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Rbcdaily.ru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1 354.4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925.1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415.3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350.3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343.3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36.1%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24.7%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738.3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494.2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159.7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139.5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46.6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холдинга РБК, для которых выборка за месяц &gt;= 60 человек.</a:t>
            </a:r>
          </a:p>
          <a:p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* Проекты Ролики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Smotri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,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Loveplanet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 // Партнеры сайта не включены в расчет аудитории холдинга РБК.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холдинга РБК</a:t>
            </a:r>
            <a:br>
              <a:rPr lang="ru-RU" smtClean="0"/>
            </a:br>
            <a:r>
              <a:rPr lang="ru-RU" smtClean="0"/>
              <a:t>Март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7730227" cy="4680001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57300"/>
                <a:gridCol w="1225458"/>
                <a:gridCol w="1257300"/>
              </a:tblGrid>
              <a:tr h="42014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Smotri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Smotri.com
(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сайт)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CNews.ru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Autonews.ru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226.8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152.0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127.7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123.2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38.1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48.2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50.8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холдинга РБК, для которых выборка за месяц &gt;= 60 человек.</a:t>
            </a:r>
          </a:p>
          <a:p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* Проекты Ролики </a:t>
            </a:r>
            <a:r>
              <a:rPr lang="ru-RU" sz="900" i="1" dirty="0" err="1" smtClean="0">
                <a:solidFill>
                  <a:schemeClr val="bg2"/>
                </a:solidFill>
                <a:cs typeface="Arial" charset="0"/>
              </a:rPr>
              <a:t>Smotri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, </a:t>
            </a:r>
            <a:r>
              <a:rPr lang="ru-RU" sz="900" i="1" dirty="0" err="1" smtClean="0">
                <a:solidFill>
                  <a:schemeClr val="bg2"/>
                </a:solidFill>
                <a:cs typeface="Arial" charset="0"/>
              </a:rPr>
              <a:t>Loveplanet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 // Партнеры сайта не включены в расчет аудитории холдинга РБК.</a:t>
            </a:r>
          </a:p>
          <a:p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</a:t>
            </a:r>
            <a:r>
              <a:rPr lang="ru-RU" sz="900" i="1" dirty="0" err="1" smtClean="0">
                <a:solidFill>
                  <a:schemeClr val="bg2"/>
                </a:solidFill>
                <a:cs typeface="Arial" charset="0"/>
              </a:rPr>
              <a:t>валидным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Rbc.ru холдинга РБК</a:t>
            </a:r>
            <a:br>
              <a:rPr lang="ru-RU" smtClean="0"/>
            </a:br>
            <a:r>
              <a:rPr lang="ru-RU" smtClean="0"/>
              <a:t>Март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441085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Rbc.ru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Спорт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Стиль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925.1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241.3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144.7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24.7%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494.2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40.9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проекта Rbc.ru,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Avito.ru</a:t>
            </a:r>
            <a:br>
              <a:rPr lang="ru-RU" smtClean="0"/>
            </a:br>
            <a:r>
              <a:rPr lang="ru-RU" smtClean="0"/>
              <a:t>Март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Услуги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Животные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159.4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154.4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Avito.ru,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РИА Новости</a:t>
            </a:r>
            <a:br>
              <a:rPr lang="ru-RU" smtClean="0"/>
            </a:br>
            <a:r>
              <a:rPr lang="ru-RU" smtClean="0"/>
              <a:t>Март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  <a:gridCol w="122545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РИА Новости
(7 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Ria.ru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Inosmi.ru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Rsport.ru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1prime.ru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1 046.7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937.2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229.6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223.9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170.8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27.9%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25.0%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508.7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421.9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89.1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117.4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91.0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90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РИА Новости входят проекты: Inosmi.ru, Ria.ru, Riarealty.ru, Rsport.ru, Inmsk.ru, Mn.ru, 1prime.ru.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СТС Медиа</a:t>
            </a:r>
            <a:br>
              <a:rPr lang="ru-RU" smtClean="0"/>
            </a:br>
            <a:r>
              <a:rPr lang="ru-RU" smtClean="0"/>
              <a:t>Март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СТС Медиа
(3 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143.8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91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проектов СТС Медиа входят проекты: Ctc.ru, Domashniy.ru, Videomore.ru.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dirty="0" smtClean="0"/>
              <a:t>Аудитория </a:t>
            </a:r>
            <a:r>
              <a:rPr lang="ru-RU" dirty="0" err="1" smtClean="0"/>
              <a:t>Videomore</a:t>
            </a:r>
            <a:r>
              <a:rPr lang="en-US" dirty="0" smtClean="0"/>
              <a:t>.</a:t>
            </a:r>
            <a:r>
              <a:rPr lang="en-US" dirty="0" err="1" smtClean="0"/>
              <a:t>ru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Март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0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24761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Videomore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164.6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5023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59.4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3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3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92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ТНТ-Телесеть</a:t>
            </a:r>
            <a:br>
              <a:rPr lang="ru-RU" smtClean="0"/>
            </a:br>
            <a:r>
              <a:rPr lang="ru-RU" smtClean="0"/>
              <a:t>Март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967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ТНТ-Телесеть
(2 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114.4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40.4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51.1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93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проектов ТНТ-Телесеть входят проекты: Dom2.ru, Tnt-online.ru.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Яндекса</a:t>
            </a:r>
            <a:br>
              <a:rPr lang="ru-RU" smtClean="0"/>
            </a:br>
            <a:r>
              <a:rPr lang="ru-RU" smtClean="0"/>
              <a:t>Март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  <a:gridCol w="122545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Яндекс
(31 проект)*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Главная страница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Результат поиска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Карты &amp; Пробки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Картинки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2 634.3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2 329.5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2 290.5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1 720.2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1 560.5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70.2%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62.1%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61.1%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45.9%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41.6%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2 298.5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1 944.9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1 851.5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978.0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912.4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51.9%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49.4%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1 528.0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1 237.0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1 047.0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281.1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33.0%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94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Яндекса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, для которых выборка за месяц &gt;= 60 человек.</a:t>
            </a:r>
          </a:p>
          <a:p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* Ролики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Яндекса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 не включены в расчет аудитории портала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Яндекс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Яндекса</a:t>
            </a:r>
            <a:br>
              <a:rPr lang="ru-RU" smtClean="0"/>
            </a:br>
            <a:r>
              <a:rPr lang="ru-RU" smtClean="0"/>
              <a:t>Март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5427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Почта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Новости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Маркет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Видео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Ролики*</a:t>
                      </a: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1 320.0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1 317.5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1 163.2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1 163.0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439.4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35.2%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35.1%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31.0%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31.0%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31.0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909.6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874.3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541.8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533.9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429.6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352.3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31.0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95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Яндекса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, для которых выборка за месяц &gt;= 60 человек.</a:t>
            </a:r>
          </a:p>
          <a:p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* Ролики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Яндекса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 не включены в расчет аудитории портала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Яндекс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Яндекса</a:t>
            </a:r>
            <a:br>
              <a:rPr lang="ru-RU" smtClean="0"/>
            </a:br>
            <a:r>
              <a:rPr lang="ru-RU" smtClean="0"/>
              <a:t>Март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Погода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ТВ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Диск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Словари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Фотки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929.0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659.4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597.7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538.0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283.1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24.8%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17.6%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15.9%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14.3%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543.6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339.5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198.5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108.3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179.0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107.7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96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Яндекса,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Яндекса</a:t>
            </a:r>
            <a:br>
              <a:rPr lang="ru-RU" smtClean="0"/>
            </a:br>
            <a:r>
              <a:rPr lang="ru-RU" smtClean="0"/>
              <a:t>Март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Музыка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Афиша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Расписания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Авто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Работа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271.6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269.0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266.3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249.9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244.7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88.2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108.0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90.5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97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Яндекса,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Яндекса</a:t>
            </a:r>
            <a:br>
              <a:rPr lang="ru-RU" smtClean="0"/>
            </a:br>
            <a:r>
              <a:rPr lang="ru-RU" smtClean="0"/>
              <a:t>Март 2014, Санкт-Петербург,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52415"/>
                <a:gridCol w="1379561"/>
                <a:gridCol w="1210949"/>
                <a:gridCol w="1210949"/>
                <a:gridCol w="1210949"/>
                <a:gridCol w="1316229"/>
                <a:gridCol w="1210949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Я.ру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Деньги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www.ya.ru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Недвижимость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Народ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244.3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212.3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156.8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147.9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111.8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68.7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86.3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98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Яндекса,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490" name="Title_1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Аудитория рекламных сетей 
Март 2014</a:t>
            </a:r>
            <a:endParaRPr lang="ru-RU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914400" y="5445125"/>
            <a:ext cx="6400800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Результаты Панельного исследования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eb Index Report Theme">
  <a:themeElements>
    <a:clrScheme name="1_Оформление по умолчанию 15">
      <a:dk1>
        <a:srgbClr val="292929"/>
      </a:dk1>
      <a:lt1>
        <a:srgbClr val="FFFFFF"/>
      </a:lt1>
      <a:dk2>
        <a:srgbClr val="00A5C5"/>
      </a:dk2>
      <a:lt2>
        <a:srgbClr val="808080"/>
      </a:lt2>
      <a:accent1>
        <a:srgbClr val="E02A8F"/>
      </a:accent1>
      <a:accent2>
        <a:srgbClr val="929395"/>
      </a:accent2>
      <a:accent3>
        <a:srgbClr val="FFFFFF"/>
      </a:accent3>
      <a:accent4>
        <a:srgbClr val="212121"/>
      </a:accent4>
      <a:accent5>
        <a:srgbClr val="EDACC6"/>
      </a:accent5>
      <a:accent6>
        <a:srgbClr val="848587"/>
      </a:accent6>
      <a:hlink>
        <a:srgbClr val="009999"/>
      </a:hlink>
      <a:folHlink>
        <a:srgbClr val="99CC00"/>
      </a:folHlink>
    </a:clrScheme>
    <a:fontScheme name="1_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3">
        <a:dk1>
          <a:srgbClr val="292929"/>
        </a:dk1>
        <a:lt1>
          <a:srgbClr val="FFFFFF"/>
        </a:lt1>
        <a:dk2>
          <a:srgbClr val="00A5C5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12121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14">
        <a:dk1>
          <a:srgbClr val="292929"/>
        </a:dk1>
        <a:lt1>
          <a:srgbClr val="FFFFFF"/>
        </a:lt1>
        <a:dk2>
          <a:srgbClr val="00A5C5"/>
        </a:dk2>
        <a:lt2>
          <a:srgbClr val="808080"/>
        </a:lt2>
        <a:accent1>
          <a:srgbClr val="E02A8F"/>
        </a:accent1>
        <a:accent2>
          <a:srgbClr val="333399"/>
        </a:accent2>
        <a:accent3>
          <a:srgbClr val="FFFFFF"/>
        </a:accent3>
        <a:accent4>
          <a:srgbClr val="212121"/>
        </a:accent4>
        <a:accent5>
          <a:srgbClr val="EDACC6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15">
        <a:dk1>
          <a:srgbClr val="292929"/>
        </a:dk1>
        <a:lt1>
          <a:srgbClr val="FFFFFF"/>
        </a:lt1>
        <a:dk2>
          <a:srgbClr val="00A5C5"/>
        </a:dk2>
        <a:lt2>
          <a:srgbClr val="808080"/>
        </a:lt2>
        <a:accent1>
          <a:srgbClr val="E02A8F"/>
        </a:accent1>
        <a:accent2>
          <a:srgbClr val="929395"/>
        </a:accent2>
        <a:accent3>
          <a:srgbClr val="FFFFFF"/>
        </a:accent3>
        <a:accent4>
          <a:srgbClr val="212121"/>
        </a:accent4>
        <a:accent5>
          <a:srgbClr val="EDACC6"/>
        </a:accent5>
        <a:accent6>
          <a:srgbClr val="848587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Web Index Report Theme</Template>
  <TotalTime>102</TotalTime>
  <Words>13209</Words>
  <Application>Microsoft Office PowerPoint</Application>
  <PresentationFormat>Экран (4:3)</PresentationFormat>
  <Paragraphs>4618</Paragraphs>
  <Slides>112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112</vt:i4>
      </vt:variant>
    </vt:vector>
  </HeadingPairs>
  <TitlesOfParts>
    <vt:vector size="113" baseType="lpstr">
      <vt:lpstr>Web Index Report Theme</vt:lpstr>
      <vt:lpstr>TNS Web Index: Аудитория интернет-проектов</vt:lpstr>
      <vt:lpstr>Слайд 2</vt:lpstr>
      <vt:lpstr>Аудитория интернет-проектов  Март 2014 </vt:lpstr>
      <vt:lpstr>Аудитория Aif.ru Март 2014, Санкт-Петербург, 12-64 лет</vt:lpstr>
      <vt:lpstr>Аудитория All.biz Март 2014, Санкт-Петербург, 12-64 лет</vt:lpstr>
      <vt:lpstr>Аудитория Auto.ru Март 2014, Санкт-Петербург, 12-64 лет</vt:lpstr>
      <vt:lpstr>Аудитория Avito.ru Март 2014, Санкт-Петербург, 12-64 лет</vt:lpstr>
      <vt:lpstr>Аудитория Avito.ru Март 2014, Санкт-Петербург, 12-64 лет</vt:lpstr>
      <vt:lpstr>Аудитория Avito.ru Март 2014, Санкт-Петербург, 12-64 лет</vt:lpstr>
      <vt:lpstr>Аудитория Baby.ru Март 2014, Санкт-Петербург, 12-64 лет</vt:lpstr>
      <vt:lpstr>Аудитория Babyblog.ru Март 2014, Санкт-Петербург, 12-64 лет</vt:lpstr>
      <vt:lpstr>Аудитория Banki.ru Март 2014, Санкт-Петербург, 12-64 лет</vt:lpstr>
      <vt:lpstr>Аудитория Bfm.ru Март 2014, Санкт-Петербург, 12-64 лет</vt:lpstr>
      <vt:lpstr>Аудитория Bibika.ru Март 2014, Санкт-Петербург, 12-64 лет</vt:lpstr>
      <vt:lpstr>Аудитория Dp.ru Март 2014, Санкт-Петербург, 12-64 лет</vt:lpstr>
      <vt:lpstr>Аудитория Echomsk.ru Март 2014, Санкт-Петербург, 12-64 лет</vt:lpstr>
      <vt:lpstr>Аудитория Gismeteo.ru Март 2014, Санкт-Петербург, 12-64 лет</vt:lpstr>
      <vt:lpstr>Аудитория Google Sites** Март 2014, Санкт-Петербург, 12-64 лет</vt:lpstr>
      <vt:lpstr>Аудитория Imhonet.ru Март 2014, Санкт-Петербург, 12-64 лет</vt:lpstr>
      <vt:lpstr>Аудитория Irr.ru Март 2014, Санкт-Петербург, 12-64 лет</vt:lpstr>
      <vt:lpstr>Аудитория Itar-tass.com Март 2014, Санкт-Петербург, 12-64 лет</vt:lpstr>
      <vt:lpstr>Аудитория Ivi.ru Март 2014, Санкт-Петербург, 12-64 лет</vt:lpstr>
      <vt:lpstr>Аудитория Job.ru Март 2014, Санкт-Петербург, 12-64 лет</vt:lpstr>
      <vt:lpstr>Аудитория Kinoafisha.info Март 2014, Санкт-Петербург, 12-64 лет</vt:lpstr>
      <vt:lpstr>Аудитория Kinopoisk.ru Март 2014, Санкт-Петербург, 12-64 лет</vt:lpstr>
      <vt:lpstr>Аудитория Look At Media Март 2014, Санкт-Петербург, 12-64 лет</vt:lpstr>
      <vt:lpstr>Аудитория Lostfilm Март 2014, Санкт-Петербург, 12-64 лет</vt:lpstr>
      <vt:lpstr>Аудитория M24.ru Март 2014, Санкт-Петербург, 12-64 лет</vt:lpstr>
      <vt:lpstr>Аудитория холдинга Mail.Ru Group Март 2014, Санкт-Петербург, 12-64 лет</vt:lpstr>
      <vt:lpstr>Аудитория Mail.ru Март 2014, Санкт-Петербург, 12-64 лет</vt:lpstr>
      <vt:lpstr>Аудитория Mail.ru Март 2014, Санкт-Петербург, 12-64 лет</vt:lpstr>
      <vt:lpstr>Аудитория Mail.ru Март 2014, Санкт-Петербург, 12-64 лет</vt:lpstr>
      <vt:lpstr>Аудитория Mail.ru Март 2014, Санкт-Петербург, 12-64 лет</vt:lpstr>
      <vt:lpstr>Аудитория Mail.ru Март 2014, Санкт-Петербург, 12-64 лет</vt:lpstr>
      <vt:lpstr>Аудитория проекта Мой мир портала Mail.ru Март 2014, Санкт-Петербург, 12-64 лет</vt:lpstr>
      <vt:lpstr>Аудитория Odnoklassniki.ru Март 2014, Санкт-Петербург, 12-64 лет</vt:lpstr>
      <vt:lpstr>Аудитория Megogo.net Март 2014, Санкт-Петербург, 12-64 лет</vt:lpstr>
      <vt:lpstr>Аудитория Metro Март 2014, Санкт-Петербург, 12-64 лет</vt:lpstr>
      <vt:lpstr>Аудитория Mk.ru Март 2014, Санкт-Петербург, 12-64 лет</vt:lpstr>
      <vt:lpstr>Аудитория проектов холдинга MoskvaFM Март 2014, Санкт-Петербург, 12-64 лет</vt:lpstr>
      <vt:lpstr>Аудитория News Media Март 2014, Санкт-Петербург, 12-64 лет</vt:lpstr>
      <vt:lpstr>Аудитория Newstube.ru Март 2014, Санкт-Петербург, 12-64 лет</vt:lpstr>
      <vt:lpstr>Аудитория проектов PDG Март 2014, Санкт-Петербург, 12-64 лет</vt:lpstr>
      <vt:lpstr>Аудитория Pladform Март 2014, Санкт-Петербург, 12-64 лет</vt:lpstr>
      <vt:lpstr>Аудитория Planeta-online.tv Март 2014, Санкт-Петербург, 12-64 лет</vt:lpstr>
      <vt:lpstr>Аудитория Playground.ru Март 2014, Санкт-Петербург, 12-64 лет</vt:lpstr>
      <vt:lpstr>Аудитория Rg.ru Март 2014, Санкт-Петербург, 12-64 лет</vt:lpstr>
      <vt:lpstr>Аудитория Rutube Март 2014, Санкт-Петербург, 12-64 лет</vt:lpstr>
      <vt:lpstr>Аудитория Роликов Rutube Март 2014, Санкт-Петербург, 12-64 лет</vt:lpstr>
      <vt:lpstr>Аудитория Роликов Rutube Март 2014, Санкт-Петербург, 12-64 лет</vt:lpstr>
      <vt:lpstr>Аудитория Роликов Rutube Март 2014, Санкт-Петербург, 12-64 лет</vt:lpstr>
      <vt:lpstr>Аудитория Sport-express.ru Март 2014, Санкт-Петербург, 12-64 лет</vt:lpstr>
      <vt:lpstr>Аудитория Sports.ru Март 2014, Санкт-Петербург, 12-64 лет</vt:lpstr>
      <vt:lpstr>Аудитория Topface.com Март 2014, Санкт-Петербург, 12-64 лет</vt:lpstr>
      <vt:lpstr>Аудитория Translate.ru Март 2014, Санкт-Петербург, 12-64 лет</vt:lpstr>
      <vt:lpstr>Аудитория Tvc.ru Март 2014, Санкт-Петербург, 12-64 лет</vt:lpstr>
      <vt:lpstr>Аудитория Tvigle.ru Март 2014, Санкт-Петербург, 12-64 лет</vt:lpstr>
      <vt:lpstr>Аудитория Роликов Tvigle Март 2014, Санкт-Петербург, 12-64 лет</vt:lpstr>
      <vt:lpstr>Аудитория Tvzavr.ru Март 2014, Санкт-Петербург, 12-64 лет</vt:lpstr>
      <vt:lpstr>Аудитория Wamba Март 2014, Санкт-Петербург, 12-64 лет</vt:lpstr>
      <vt:lpstr>Аудитория Web Prime Group Март 2014, Санкт-Петербург, 12-64 лет</vt:lpstr>
      <vt:lpstr>Аудитория Zoomby.ru Март 2014, Санкт-Петербург, 12-64 лет</vt:lpstr>
      <vt:lpstr>Аудитория ВГТРК Март 2014, Санкт-Петербург, 12-64 лет</vt:lpstr>
      <vt:lpstr>Аудитория Vesti.ru Март 2014, Санкт-Петербург, 12-64 лет</vt:lpstr>
      <vt:lpstr>Аудитория Sportbox.ru Март 2014, Санкт-Петербург, 12-64 лет</vt:lpstr>
      <vt:lpstr>Аудитория холдинга
Дождь, Слон и Большой город Март 2014, Санкт-Петербург, 12-64 лет</vt:lpstr>
      <vt:lpstr>Аудитория Tvrain.ru Март 2014, Санкт-Петербург, 12-64 лет</vt:lpstr>
      <vt:lpstr>Аудитория ИД Axel Springer Russia Март 2014, Санкт-Петербург, 12-64 лет</vt:lpstr>
      <vt:lpstr>Аудитория ИД Hearst Shkulev Media Март 2014, Санкт-Петербург, 12-64 лет</vt:lpstr>
      <vt:lpstr>Аудитория проектов ИД Sanoma Independent Media Март 2014, Санкт-Петербург, 12-64 лет</vt:lpstr>
      <vt:lpstr>Аудитория ИД КоммерсантЪ Март 2014, Санкт-Петербург, 12-64 лет</vt:lpstr>
      <vt:lpstr>Аудитория проектов ИД Комсомольская Правда Март 2014, Санкт-Петербург, 12-64 лет</vt:lpstr>
      <vt:lpstr>Аудитория Kp.ru Март 2014, Санкт-Петербург, 12-64 лет</vt:lpstr>
      <vt:lpstr>Аудитория ИД "ТОП-50" Март 2014, Санкт-Петербург, 12-64 лет</vt:lpstr>
      <vt:lpstr>Аудитория ИД Эксперт Март 2014, Санкт-Петербург, 12-64 лет</vt:lpstr>
      <vt:lpstr>Аудитория Интерфакс Март 2014, Санкт-Петербург, 12-64 лет</vt:lpstr>
      <vt:lpstr>Аудитория проектов Корпорации Гуру Март 2014, Санкт-Петербург, 12-64 лет</vt:lpstr>
      <vt:lpstr>Аудитория проектов объединенной
компании Afisha-Rambler-SUP Март 2014, Санкт-Петербург, 12-64 лет</vt:lpstr>
      <vt:lpstr>Аудитория проектов объединенной
компании Afisha-Rambler-SUP Март 2014, Санкт-Петербург, 12-64 лет</vt:lpstr>
      <vt:lpstr>Аудитория проектов Rambler Март 2014, Санкт-Петербург, 12-64 лет</vt:lpstr>
      <vt:lpstr>Аудитория LiveJournal.com Март 2014, Санкт-Петербург, 12-64 лет</vt:lpstr>
      <vt:lpstr>Аудитория Lenta.ru Март 2014, Санкт-Петербург, 12-64 лет</vt:lpstr>
      <vt:lpstr>Аудитория Lenta.ru Март 2014, Санкт-Петербург, 12-64 лет</vt:lpstr>
      <vt:lpstr>Аудитория проектов объединенной
редакции Newsru.com Март 2014, Санкт-Петербург, 12-64 лет</vt:lpstr>
      <vt:lpstr>Аудитория холдинга Первый канал Март 2014, Санкт-Петербург, 12-64 лет</vt:lpstr>
      <vt:lpstr>Аудитория 1tv.ru Март 2014, Санкт-Петербург, 12-64 лет</vt:lpstr>
      <vt:lpstr>Аудитория проектов холдинга РБК Март 2014, Санкт-Петербург, 12-64 лет</vt:lpstr>
      <vt:lpstr>Аудитория проектов холдинга РБК Март 2014, Санкт-Петербург, 12-64 лет</vt:lpstr>
      <vt:lpstr>Аудитория Rbc.ru холдинга РБК Март 2014, Санкт-Петербург, 12-64 лет</vt:lpstr>
      <vt:lpstr>Аудитория РИА Новости Март 2014, Санкт-Петербург, 12-64 лет</vt:lpstr>
      <vt:lpstr>Аудитория проектов СТС Медиа Март 2014, Санкт-Петербург, 12-64 лет</vt:lpstr>
      <vt:lpstr>Аудитория Videomore.ru Март 2014, Санкт-Петербург, 12-64 лет</vt:lpstr>
      <vt:lpstr>Аудитория проектов ТНТ-Телесеть Март 2014, Санкт-Петербург, 12-64 лет</vt:lpstr>
      <vt:lpstr>Аудитория проектов Яндекса Март 2014, Санкт-Петербург, 12-64 лет</vt:lpstr>
      <vt:lpstr>Аудитория проектов Яндекса Март 2014, Санкт-Петербург, 12-64 лет</vt:lpstr>
      <vt:lpstr>Аудитория проектов Яндекса Март 2014, Санкт-Петербург, 12-64 лет</vt:lpstr>
      <vt:lpstr>Аудитория проектов Яндекса Март 2014, Санкт-Петербург, 12-64 лет</vt:lpstr>
      <vt:lpstr>Аудитория проектов Яндекса Март 2014, Санкт-Петербург, 12-64 лет</vt:lpstr>
      <vt:lpstr>Аудитория рекламных сетей 
Март 2014</vt:lpstr>
      <vt:lpstr>Аудитория Mediatoday Март 2014, Санкт-Петербург, 12-64 лет</vt:lpstr>
      <vt:lpstr>Аудитория VideoClick Март 2014, Санкт-Петербург, 12-64 лет</vt:lpstr>
      <vt:lpstr>Аудитория VideoInteractive Март 2014, Санкт-Петербург, 12-64 лет</vt:lpstr>
      <vt:lpstr>Аудитория Otclick Март 2014, Санкт-Петербург, 12-64 лет</vt:lpstr>
      <vt:lpstr>Аудитория Videoroll Март 2014, Санкт-Петербург, 12-64 лет</vt:lpstr>
      <vt:lpstr>Аудитория Soloway Март 2014, Санкт-Петербург, 12-64 лет</vt:lpstr>
      <vt:lpstr>Аудитория Vitpc Март 2014, Санкт-Петербург, 12-64 лет</vt:lpstr>
      <vt:lpstr>Описание исследования</vt:lpstr>
      <vt:lpstr>TNS Web Index:  Общая структура проекта</vt:lpstr>
      <vt:lpstr>On-line панель:  Основные параметры. Санкт-Петербург </vt:lpstr>
      <vt:lpstr>Определения и комментарии</vt:lpstr>
      <vt:lpstr>Как читать таблицы отчета: Пример  </vt:lpstr>
      <vt:lpstr>Благодарим за внимание!  TNS Россия  127018, Москва, ул. Двинцев, дом 12, корпус 1  тел. +7 495 9358718, web www.tns-global.ru </vt:lpstr>
    </vt:vector>
  </TitlesOfParts>
  <Company>TNS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TNS Web Index: Аудитория интернет-проектов</dc:title>
  <dc:creator>Nailya.Sadykova</dc:creator>
  <cp:lastModifiedBy>Nailya.Sadykova</cp:lastModifiedBy>
  <cp:revision>21</cp:revision>
  <dcterms:created xsi:type="dcterms:W3CDTF">2014-04-18T08:39:29Z</dcterms:created>
  <dcterms:modified xsi:type="dcterms:W3CDTF">2014-04-21T08:21:30Z</dcterms:modified>
</cp:coreProperties>
</file>